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5" r:id="rId8"/>
    <p:sldId id="260" r:id="rId9"/>
    <p:sldId id="263" r:id="rId10"/>
    <p:sldId id="264" r:id="rId11"/>
    <p:sldId id="266" r:id="rId12"/>
    <p:sldId id="267" r:id="rId13"/>
    <p:sldId id="268" r:id="rId14"/>
    <p:sldId id="273" r:id="rId15"/>
    <p:sldId id="275" r:id="rId16"/>
    <p:sldId id="274" r:id="rId17"/>
    <p:sldId id="270" r:id="rId18"/>
    <p:sldId id="271" r:id="rId19"/>
    <p:sldId id="272"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3C8D352-1CA5-472D-8826-6AACF5CA0009}" type="datetimeFigureOut">
              <a:rPr lang="tr-TR" smtClean="0"/>
              <a:t>10.11.2014</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CE6D351-58D6-4B5F-A258-811E50196E2F}" type="slidenum">
              <a:rPr lang="tr-TR" smtClean="0"/>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3C8D352-1CA5-472D-8826-6AACF5CA0009}" type="datetimeFigureOut">
              <a:rPr lang="tr-TR" smtClean="0"/>
              <a:t>10.11.2014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3C8D352-1CA5-472D-8826-6AACF5CA0009}" type="datetimeFigureOut">
              <a:rPr lang="tr-TR" smtClean="0"/>
              <a:t>10.11.2014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3C8D352-1CA5-472D-8826-6AACF5CA0009}" type="datetimeFigureOut">
              <a:rPr lang="tr-TR" smtClean="0"/>
              <a:t>10.11.2014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3C8D352-1CA5-472D-8826-6AACF5CA0009}" type="datetimeFigureOut">
              <a:rPr lang="tr-TR" smtClean="0"/>
              <a:t>10.11.2014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E3C8D352-1CA5-472D-8826-6AACF5CA0009}" type="datetimeFigureOut">
              <a:rPr lang="tr-TR" smtClean="0"/>
              <a:t>10.11.2014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CE6D351-58D6-4B5F-A258-811E50196E2F}" type="slidenum">
              <a:rPr lang="tr-TR" smtClean="0"/>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3C8D352-1CA5-472D-8826-6AACF5CA0009}" type="datetimeFigureOut">
              <a:rPr lang="tr-TR" smtClean="0"/>
              <a:t>10.11.2014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E3C8D352-1CA5-472D-8826-6AACF5CA0009}" type="datetimeFigureOut">
              <a:rPr lang="tr-TR" smtClean="0"/>
              <a:t>10.11.2014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C8D352-1CA5-472D-8826-6AACF5CA0009}" type="datetimeFigureOut">
              <a:rPr lang="tr-TR" smtClean="0"/>
              <a:t>10.11.2014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3C8D352-1CA5-472D-8826-6AACF5CA0009}" type="datetimeFigureOut">
              <a:rPr lang="tr-TR" smtClean="0"/>
              <a:t>10.11.2014</a:t>
            </a:fld>
            <a:endParaRPr lang="tr-TR"/>
          </a:p>
        </p:txBody>
      </p:sp>
      <p:sp>
        <p:nvSpPr>
          <p:cNvPr id="7" name="Slide Number Placeholder 6"/>
          <p:cNvSpPr>
            <a:spLocks noGrp="1"/>
          </p:cNvSpPr>
          <p:nvPr>
            <p:ph type="sldNum" sz="quarter" idx="12"/>
          </p:nvPr>
        </p:nvSpPr>
        <p:spPr/>
        <p:txBody>
          <a:bodyPr/>
          <a:lstStyle/>
          <a:p>
            <a:fld id="{DCE6D351-58D6-4B5F-A258-811E50196E2F}" type="slidenum">
              <a:rPr lang="tr-TR" smtClean="0"/>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3C8D352-1CA5-472D-8826-6AACF5CA0009}" type="datetimeFigureOut">
              <a:rPr lang="tr-TR" smtClean="0"/>
              <a:t>10.11.2014</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3C8D352-1CA5-472D-8826-6AACF5CA0009}" type="datetimeFigureOut">
              <a:rPr lang="tr-TR" smtClean="0"/>
              <a:t>10.11.2014</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CE6D351-58D6-4B5F-A258-811E50196E2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716016" y="2420888"/>
            <a:ext cx="3456384" cy="3312368"/>
          </a:xfrm>
        </p:spPr>
        <p:txBody>
          <a:bodyPr>
            <a:noAutofit/>
          </a:bodyPr>
          <a:lstStyle/>
          <a:p>
            <a:pPr algn="ctr"/>
            <a:r>
              <a:rPr lang="tr-TR" sz="6600" b="1" dirty="0" smtClean="0"/>
              <a:t/>
            </a:r>
            <a:br>
              <a:rPr lang="tr-TR" sz="6600" b="1" dirty="0" smtClean="0"/>
            </a:br>
            <a:r>
              <a:rPr lang="tr-TR" sz="6600" b="1" dirty="0"/>
              <a:t/>
            </a:r>
            <a:br>
              <a:rPr lang="tr-TR" sz="6600" b="1" dirty="0"/>
            </a:br>
            <a:r>
              <a:rPr lang="tr-TR" sz="6600" b="1" dirty="0" smtClean="0"/>
              <a:t/>
            </a:r>
            <a:br>
              <a:rPr lang="tr-TR" sz="6600" b="1" dirty="0" smtClean="0"/>
            </a:br>
            <a:r>
              <a:rPr lang="tr-TR" sz="6600" b="1" dirty="0"/>
              <a:t/>
            </a:r>
            <a:br>
              <a:rPr lang="tr-TR" sz="6600" b="1" dirty="0"/>
            </a:br>
            <a:r>
              <a:rPr lang="tr-TR" sz="6600" b="1" dirty="0" smtClean="0"/>
              <a:t/>
            </a:r>
            <a:br>
              <a:rPr lang="tr-TR" sz="6600" b="1" dirty="0" smtClean="0"/>
            </a:br>
            <a:r>
              <a:rPr lang="tr-TR" sz="6600" b="1" dirty="0" smtClean="0"/>
              <a:t/>
            </a:r>
            <a:br>
              <a:rPr lang="tr-TR" sz="6600" b="1" dirty="0" smtClean="0"/>
            </a:br>
            <a:r>
              <a:rPr lang="tr-TR" sz="6600" b="1" dirty="0" smtClean="0"/>
              <a:t>ÇOCUK </a:t>
            </a:r>
            <a:r>
              <a:rPr lang="tr-TR" sz="6600" b="1" dirty="0"/>
              <a:t/>
            </a:r>
            <a:br>
              <a:rPr lang="tr-TR" sz="6600" b="1" dirty="0"/>
            </a:br>
            <a:r>
              <a:rPr lang="tr-TR" sz="6600" b="1" dirty="0" smtClean="0"/>
              <a:t>VE </a:t>
            </a:r>
            <a:br>
              <a:rPr lang="tr-TR" sz="6600" b="1" dirty="0" smtClean="0"/>
            </a:br>
            <a:r>
              <a:rPr lang="tr-TR" sz="6600" b="1" dirty="0" smtClean="0"/>
              <a:t>SUÇ</a:t>
            </a:r>
            <a:endParaRPr lang="tr-TR" sz="6600" b="1" dirty="0"/>
          </a:p>
        </p:txBody>
      </p:sp>
      <p:sp>
        <p:nvSpPr>
          <p:cNvPr id="3" name="Alt Başlık 2"/>
          <p:cNvSpPr>
            <a:spLocks noGrp="1"/>
          </p:cNvSpPr>
          <p:nvPr>
            <p:ph type="subTitle" idx="1"/>
          </p:nvPr>
        </p:nvSpPr>
        <p:spPr>
          <a:xfrm>
            <a:off x="0" y="6627"/>
            <a:ext cx="4572000" cy="398038"/>
          </a:xfrm>
        </p:spPr>
        <p:txBody>
          <a:bodyPr>
            <a:normAutofit/>
          </a:bodyPr>
          <a:lstStyle/>
          <a:p>
            <a:r>
              <a:rPr lang="tr-TR" sz="1600" b="1" dirty="0" smtClean="0">
                <a:latin typeface="Adobe Devanagari" pitchFamily="18" charset="0"/>
                <a:cs typeface="Adobe Devanagari" pitchFamily="18" charset="0"/>
              </a:rPr>
              <a:t>ÇANKAYA REHBERLİK VE ARAŞTIRMA MERKEZİ</a:t>
            </a:r>
            <a:endParaRPr lang="tr-TR" sz="1600" b="1" dirty="0">
              <a:latin typeface="Adobe Devanagari" pitchFamily="18" charset="0"/>
              <a:cs typeface="Adobe Devanagari" pitchFamily="18" charset="0"/>
            </a:endParaRPr>
          </a:p>
        </p:txBody>
      </p:sp>
      <p:pic>
        <p:nvPicPr>
          <p:cNvPr id="4" name="Picture 5" descr="162668"/>
          <p:cNvPicPr>
            <a:picLocks noChangeAspect="1" noChangeArrowheads="1"/>
          </p:cNvPicPr>
          <p:nvPr/>
        </p:nvPicPr>
        <p:blipFill>
          <a:blip r:embed="rId2"/>
          <a:srcRect/>
          <a:stretch>
            <a:fillRect/>
          </a:stretch>
        </p:blipFill>
        <p:spPr bwMode="auto">
          <a:xfrm>
            <a:off x="395536" y="1052736"/>
            <a:ext cx="3888804" cy="4896842"/>
          </a:xfrm>
          <a:prstGeom prst="rect">
            <a:avLst/>
          </a:prstGeom>
          <a:noFill/>
          <a:ln w="9525">
            <a:noFill/>
            <a:miter lim="800000"/>
            <a:headEnd/>
            <a:tailEnd/>
          </a:ln>
        </p:spPr>
      </p:pic>
    </p:spTree>
    <p:extLst>
      <p:ext uri="{BB962C8B-B14F-4D97-AF65-F5344CB8AC3E}">
        <p14:creationId xmlns:p14="http://schemas.microsoft.com/office/powerpoint/2010/main" val="2847451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1556792"/>
            <a:ext cx="7488832" cy="4275837"/>
          </a:xfrm>
        </p:spPr>
        <p:txBody>
          <a:bodyPr>
            <a:normAutofit/>
          </a:bodyPr>
          <a:lstStyle/>
          <a:p>
            <a:pPr algn="just"/>
            <a:endParaRPr lang="tr-TR" dirty="0" smtClean="0"/>
          </a:p>
          <a:p>
            <a:pPr algn="just"/>
            <a:r>
              <a:rPr lang="tr-TR" dirty="0" smtClean="0"/>
              <a:t>Kalıtım </a:t>
            </a:r>
            <a:r>
              <a:rPr lang="tr-TR" dirty="0"/>
              <a:t>ve biyolojik etkenler, çocuğun zekâ düzeyi, </a:t>
            </a:r>
            <a:r>
              <a:rPr lang="tr-TR" dirty="0" err="1"/>
              <a:t>psiko</a:t>
            </a:r>
            <a:r>
              <a:rPr lang="tr-TR" dirty="0"/>
              <a:t>-patolojik durumlar ve beden kusurlarının teorik olarak çocuk suçluluğunda etkili olabileceği destek görse de günümüzde daha çok çevre faktörlerinin etkili olduğu kabul edilmektedir. </a:t>
            </a:r>
            <a:endParaRPr lang="tr-TR" dirty="0" smtClean="0"/>
          </a:p>
          <a:p>
            <a:pPr marL="68580" indent="0" algn="just">
              <a:buNone/>
            </a:pPr>
            <a:endParaRPr lang="tr-TR" dirty="0" smtClean="0"/>
          </a:p>
        </p:txBody>
      </p:sp>
      <p:sp>
        <p:nvSpPr>
          <p:cNvPr id="5" name="İçerik Yer Tutucusu 2"/>
          <p:cNvSpPr txBox="1">
            <a:spLocks noGrp="1"/>
          </p:cNvSpPr>
          <p:nvPr>
            <p:ph type="title"/>
          </p:nvPr>
        </p:nvSpPr>
        <p:spPr>
          <a:xfrm>
            <a:off x="1043608" y="764704"/>
            <a:ext cx="7024744" cy="457120"/>
          </a:xfrm>
          <a:prstGeom prst="rect">
            <a:avLst/>
          </a:prstGeom>
        </p:spPr>
        <p:txBody>
          <a:bodyPr vert="horz" lIns="91440" tIns="45720" rIns="91440" bIns="45720"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buNone/>
            </a:pPr>
            <a:r>
              <a:rPr lang="tr-TR" sz="32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ÇEVRESEL NEDENLER</a:t>
            </a:r>
            <a:endParaRPr lang="tr-TR" sz="32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spTree>
    <p:extLst>
      <p:ext uri="{BB962C8B-B14F-4D97-AF65-F5344CB8AC3E}">
        <p14:creationId xmlns:p14="http://schemas.microsoft.com/office/powerpoint/2010/main" val="2085360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692696"/>
            <a:ext cx="7024744" cy="1143000"/>
          </a:xfrm>
        </p:spPr>
        <p:txBody>
          <a:bodyPr>
            <a:noAutofit/>
          </a:bodyPr>
          <a:lstStyle/>
          <a:p>
            <a:pPr algn="ctr"/>
            <a:r>
              <a:rPr lang="tr-TR" sz="8000" b="1" dirty="0" smtClean="0"/>
              <a:t>AİLE</a:t>
            </a:r>
            <a:endParaRPr lang="tr-TR" sz="8000" b="1" dirty="0"/>
          </a:p>
        </p:txBody>
      </p:sp>
      <p:sp>
        <p:nvSpPr>
          <p:cNvPr id="3" name="İçerik Yer Tutucusu 2"/>
          <p:cNvSpPr>
            <a:spLocks noGrp="1"/>
          </p:cNvSpPr>
          <p:nvPr>
            <p:ph idx="1"/>
          </p:nvPr>
        </p:nvSpPr>
        <p:spPr>
          <a:xfrm>
            <a:off x="1043608" y="1772816"/>
            <a:ext cx="6777317" cy="3987805"/>
          </a:xfrm>
        </p:spPr>
        <p:txBody>
          <a:bodyPr>
            <a:normAutofit fontScale="92500" lnSpcReduction="20000"/>
          </a:bodyPr>
          <a:lstStyle/>
          <a:p>
            <a:r>
              <a:rPr lang="tr-TR" dirty="0" smtClean="0"/>
              <a:t>Parçalanmış aile</a:t>
            </a:r>
          </a:p>
          <a:p>
            <a:endParaRPr lang="tr-TR" dirty="0" smtClean="0"/>
          </a:p>
          <a:p>
            <a:r>
              <a:rPr lang="tr-TR" dirty="0" smtClean="0"/>
              <a:t>Anne-baba tutumları ve aile içi ilişkiler</a:t>
            </a:r>
          </a:p>
          <a:p>
            <a:endParaRPr lang="tr-TR" dirty="0" smtClean="0"/>
          </a:p>
          <a:p>
            <a:r>
              <a:rPr lang="tr-TR" dirty="0" smtClean="0"/>
              <a:t>Ailede disiplin ve ceza anlayışı</a:t>
            </a:r>
          </a:p>
          <a:p>
            <a:endParaRPr lang="tr-TR" dirty="0" smtClean="0"/>
          </a:p>
          <a:p>
            <a:r>
              <a:rPr lang="tr-TR" dirty="0" smtClean="0"/>
              <a:t>İstenmeyen çocuk</a:t>
            </a:r>
          </a:p>
          <a:p>
            <a:endParaRPr lang="tr-TR" dirty="0" smtClean="0"/>
          </a:p>
          <a:p>
            <a:r>
              <a:rPr lang="tr-TR" dirty="0" smtClean="0"/>
              <a:t>Ailede suçlu bireyin/bireylerin olması</a:t>
            </a:r>
          </a:p>
          <a:p>
            <a:endParaRPr lang="tr-TR" dirty="0" smtClean="0"/>
          </a:p>
          <a:p>
            <a:r>
              <a:rPr lang="tr-TR" dirty="0" smtClean="0"/>
              <a:t>Diğer etkenler …</a:t>
            </a:r>
            <a:endParaRPr lang="tr-TR" dirty="0"/>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spTree>
    <p:extLst>
      <p:ext uri="{BB962C8B-B14F-4D97-AF65-F5344CB8AC3E}">
        <p14:creationId xmlns:p14="http://schemas.microsoft.com/office/powerpoint/2010/main" val="244579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1564" y="2204864"/>
            <a:ext cx="7488832" cy="3843789"/>
          </a:xfrm>
        </p:spPr>
        <p:txBody>
          <a:bodyPr>
            <a:noAutofit/>
          </a:bodyPr>
          <a:lstStyle/>
          <a:p>
            <a:pPr marL="68580" indent="0" algn="ctr">
              <a:buNone/>
            </a:pPr>
            <a:r>
              <a:rPr lang="tr-TR" sz="3200" b="1" dirty="0"/>
              <a:t>Okur-yazarlığın en önemli kazanımı “bir insanın yaşamı ile diğerinin yaşamı arasında bir bağın kurulmasını mümkün kılmasıdır. Çünkü okuma yazma, insanları başkalarının yaşamlarını hayal etmeye zorlamaktadır”</a:t>
            </a:r>
            <a:endParaRPr lang="tr-TR" sz="3200" dirty="0"/>
          </a:p>
          <a:p>
            <a:pPr marL="68580" indent="0" algn="ctr">
              <a:buNone/>
            </a:pPr>
            <a:endParaRPr lang="tr-TR" sz="3200" dirty="0"/>
          </a:p>
          <a:p>
            <a:pPr algn="ctr"/>
            <a:endParaRPr lang="tr-TR" sz="3200" dirty="0"/>
          </a:p>
        </p:txBody>
      </p:sp>
      <p:sp>
        <p:nvSpPr>
          <p:cNvPr id="4" name="Başlık 1"/>
          <p:cNvSpPr txBox="1">
            <a:spLocks/>
          </p:cNvSpPr>
          <p:nvPr/>
        </p:nvSpPr>
        <p:spPr>
          <a:xfrm>
            <a:off x="1043608" y="773832"/>
            <a:ext cx="7024744" cy="1359024"/>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sz="4400" b="1" dirty="0" smtClean="0"/>
              <a:t>EĞİTİM-ÖĞRETİM VE OKUL</a:t>
            </a:r>
            <a:endParaRPr lang="tr-TR" sz="4400" b="1" dirty="0"/>
          </a:p>
        </p:txBody>
      </p:sp>
      <p:sp>
        <p:nvSpPr>
          <p:cNvPr id="5"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spTree>
    <p:extLst>
      <p:ext uri="{BB962C8B-B14F-4D97-AF65-F5344CB8AC3E}">
        <p14:creationId xmlns:p14="http://schemas.microsoft.com/office/powerpoint/2010/main" val="36236031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764704"/>
            <a:ext cx="7704856" cy="1512168"/>
          </a:xfrm>
        </p:spPr>
        <p:txBody>
          <a:bodyPr>
            <a:noAutofit/>
          </a:bodyPr>
          <a:lstStyle/>
          <a:p>
            <a:pPr algn="ctr"/>
            <a:r>
              <a:rPr lang="tr-TR" sz="2400" b="1" dirty="0">
                <a:solidFill>
                  <a:schemeClr val="bg2">
                    <a:lumMod val="50000"/>
                  </a:schemeClr>
                </a:solidFill>
              </a:rPr>
              <a:t>Ö</a:t>
            </a:r>
            <a:r>
              <a:rPr lang="tr-TR" sz="2400" b="1" dirty="0" smtClean="0">
                <a:solidFill>
                  <a:schemeClr val="bg2">
                    <a:lumMod val="50000"/>
                  </a:schemeClr>
                </a:solidFill>
              </a:rPr>
              <a:t>fke </a:t>
            </a:r>
            <a:r>
              <a:rPr lang="tr-TR" sz="2400" b="1" dirty="0">
                <a:solidFill>
                  <a:schemeClr val="bg2">
                    <a:lumMod val="50000"/>
                  </a:schemeClr>
                </a:solidFill>
              </a:rPr>
              <a:t>kontrolünü sağlama, kişilerle yaşanan çatışmaları doğru bir biçimde çözme ve karşılaşılan soruna/sorunlara rasyonel ve hukuksal bir tutum geliştirme </a:t>
            </a:r>
          </a:p>
        </p:txBody>
      </p:sp>
      <p:sp>
        <p:nvSpPr>
          <p:cNvPr id="3" name="İçerik Yer Tutucusu 2"/>
          <p:cNvSpPr>
            <a:spLocks noGrp="1"/>
          </p:cNvSpPr>
          <p:nvPr>
            <p:ph idx="1"/>
          </p:nvPr>
        </p:nvSpPr>
        <p:spPr>
          <a:xfrm>
            <a:off x="683568" y="2564904"/>
            <a:ext cx="7704856" cy="3508977"/>
          </a:xfrm>
        </p:spPr>
        <p:txBody>
          <a:bodyPr>
            <a:normAutofit/>
          </a:bodyPr>
          <a:lstStyle/>
          <a:p>
            <a:pPr marL="68580" indent="0" algn="ctr">
              <a:buNone/>
            </a:pPr>
            <a:r>
              <a:rPr lang="tr-TR" dirty="0" smtClean="0"/>
              <a:t>ÖRNEK OLAY</a:t>
            </a:r>
          </a:p>
          <a:p>
            <a:pPr marL="68580" indent="0" algn="just">
              <a:buNone/>
            </a:pPr>
            <a:r>
              <a:rPr lang="tr-TR" i="1" dirty="0"/>
              <a:t>Yasak aşk yaşayan bir çiftin durumundan haberdar olan komşu bir bayanın, bu durumu kızın ailesine aktaracağı yönündeki açıklaması veya tehdidi, kız ve erkek arkadaşı açısından önemli bir sorun teşkil etmektedir. Kız ve erkek arkadaşı, söz konusu durumu babasına aktaracağı korkusuyla tanıdıkları olan bu bayanı öldürmeye karar verip, cinayeti işlerler.</a:t>
            </a:r>
            <a:r>
              <a:rPr lang="tr-TR" dirty="0"/>
              <a:t> </a:t>
            </a:r>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spTree>
    <p:extLst>
      <p:ext uri="{BB962C8B-B14F-4D97-AF65-F5344CB8AC3E}">
        <p14:creationId xmlns:p14="http://schemas.microsoft.com/office/powerpoint/2010/main" val="1160517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980728"/>
            <a:ext cx="7024744" cy="4752528"/>
          </a:xfrm>
        </p:spPr>
        <p:txBody>
          <a:bodyPr>
            <a:normAutofit/>
          </a:bodyPr>
          <a:lstStyle/>
          <a:p>
            <a:pPr algn="ctr"/>
            <a:r>
              <a:rPr lang="tr-TR" b="1" dirty="0" smtClean="0"/>
              <a:t>Bir okulun yapılması, bir hapishanenin kapanması demektir.</a:t>
            </a:r>
            <a:br>
              <a:rPr lang="tr-TR" b="1" dirty="0" smtClean="0"/>
            </a:br>
            <a:r>
              <a:rPr lang="tr-TR" b="1" dirty="0" smtClean="0"/>
              <a:t/>
            </a:r>
            <a:br>
              <a:rPr lang="tr-TR" b="1" dirty="0" smtClean="0"/>
            </a:br>
            <a:r>
              <a:rPr lang="tr-TR" b="1" dirty="0" smtClean="0"/>
              <a:t/>
            </a:r>
            <a:br>
              <a:rPr lang="tr-TR" b="1" dirty="0" smtClean="0"/>
            </a:br>
            <a:r>
              <a:rPr lang="tr-TR" sz="3600" b="1" dirty="0" smtClean="0"/>
              <a:t>Victor Hugo</a:t>
            </a:r>
            <a:endParaRPr lang="tr-TR" sz="3600" b="1" dirty="0"/>
          </a:p>
        </p:txBody>
      </p:sp>
    </p:spTree>
    <p:extLst>
      <p:ext uri="{BB962C8B-B14F-4D97-AF65-F5344CB8AC3E}">
        <p14:creationId xmlns:p14="http://schemas.microsoft.com/office/powerpoint/2010/main" val="1528262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5661248"/>
            <a:ext cx="8064896" cy="726706"/>
          </a:xfrm>
        </p:spPr>
        <p:txBody>
          <a:bodyPr>
            <a:noAutofit/>
          </a:bodyPr>
          <a:lstStyle/>
          <a:p>
            <a:pPr algn="ctr"/>
            <a:r>
              <a:rPr lang="tr-TR" sz="2000" b="1" dirty="0" smtClean="0"/>
              <a:t>Suç </a:t>
            </a:r>
            <a:r>
              <a:rPr lang="tr-TR" sz="2000" b="1" dirty="0"/>
              <a:t>ve okul </a:t>
            </a:r>
            <a:r>
              <a:rPr lang="tr-TR" sz="2000" b="1" dirty="0" smtClean="0"/>
              <a:t>ilişkisini araştıran çalışmalarda çoğunlukla yukarıdaki konuların incelendiği görülmektedir.</a:t>
            </a:r>
            <a:endParaRPr lang="tr-TR" sz="2000" b="1" dirty="0"/>
          </a:p>
        </p:txBody>
      </p:sp>
      <p:sp>
        <p:nvSpPr>
          <p:cNvPr id="3" name="İçerik Yer Tutucusu 2"/>
          <p:cNvSpPr>
            <a:spLocks noGrp="1"/>
          </p:cNvSpPr>
          <p:nvPr>
            <p:ph idx="1"/>
          </p:nvPr>
        </p:nvSpPr>
        <p:spPr>
          <a:xfrm>
            <a:off x="755576" y="620688"/>
            <a:ext cx="7416824" cy="4752528"/>
          </a:xfrm>
        </p:spPr>
        <p:txBody>
          <a:bodyPr>
            <a:noAutofit/>
          </a:bodyPr>
          <a:lstStyle/>
          <a:p>
            <a:r>
              <a:rPr lang="tr-TR" sz="1600" b="1" i="1" dirty="0"/>
              <a:t>A</a:t>
            </a:r>
            <a:r>
              <a:rPr lang="tr-TR" sz="1600" b="1" i="1" dirty="0" smtClean="0"/>
              <a:t>kademik </a:t>
            </a:r>
            <a:r>
              <a:rPr lang="tr-TR" sz="1600" b="1" i="1" dirty="0"/>
              <a:t>başarı, </a:t>
            </a:r>
            <a:endParaRPr lang="tr-TR" sz="1600" b="1" i="1" dirty="0" smtClean="0"/>
          </a:p>
          <a:p>
            <a:endParaRPr lang="tr-TR" sz="1600" b="1" i="1" dirty="0" smtClean="0"/>
          </a:p>
          <a:p>
            <a:r>
              <a:rPr lang="tr-TR" sz="1600" b="1" i="1" dirty="0"/>
              <a:t>O</a:t>
            </a:r>
            <a:r>
              <a:rPr lang="tr-TR" sz="1600" b="1" i="1" dirty="0" smtClean="0"/>
              <a:t>kula </a:t>
            </a:r>
            <a:r>
              <a:rPr lang="tr-TR" sz="1600" b="1" i="1" dirty="0"/>
              <a:t>yönelik tutumlar (okulu sevip sevmemeleri, okula bağlılık), </a:t>
            </a:r>
            <a:endParaRPr lang="tr-TR" sz="1600" b="1" i="1" dirty="0" smtClean="0"/>
          </a:p>
          <a:p>
            <a:endParaRPr lang="tr-TR" sz="1600" b="1" i="1" dirty="0" smtClean="0"/>
          </a:p>
          <a:p>
            <a:r>
              <a:rPr lang="tr-TR" sz="1600" b="1" i="1" dirty="0"/>
              <a:t>E</a:t>
            </a:r>
            <a:r>
              <a:rPr lang="tr-TR" sz="1600" b="1" i="1" dirty="0" smtClean="0"/>
              <a:t>ğitim </a:t>
            </a:r>
            <a:r>
              <a:rPr lang="tr-TR" sz="1600" b="1" i="1" dirty="0"/>
              <a:t>sistemi, </a:t>
            </a:r>
            <a:endParaRPr lang="tr-TR" sz="1600" b="1" i="1" dirty="0" smtClean="0"/>
          </a:p>
          <a:p>
            <a:endParaRPr lang="tr-TR" sz="1600" b="1" i="1" dirty="0" smtClean="0"/>
          </a:p>
          <a:p>
            <a:r>
              <a:rPr lang="tr-TR" sz="1600" b="1" i="1" dirty="0"/>
              <a:t>O</a:t>
            </a:r>
            <a:r>
              <a:rPr lang="tr-TR" sz="1600" b="1" i="1" dirty="0" smtClean="0"/>
              <a:t>kul </a:t>
            </a:r>
            <a:r>
              <a:rPr lang="tr-TR" sz="1600" b="1" i="1" dirty="0"/>
              <a:t>yönetiminin öğrencilere yönelik tutumları (kötü davranmaları, etiketleme), </a:t>
            </a:r>
            <a:endParaRPr lang="tr-TR" sz="1600" b="1" i="1" dirty="0" smtClean="0"/>
          </a:p>
          <a:p>
            <a:endParaRPr lang="tr-TR" sz="1600" b="1" i="1" dirty="0" smtClean="0"/>
          </a:p>
          <a:p>
            <a:r>
              <a:rPr lang="tr-TR" sz="1600" b="1" i="1" dirty="0"/>
              <a:t>Ö</a:t>
            </a:r>
            <a:r>
              <a:rPr lang="tr-TR" sz="1600" b="1" i="1" dirty="0" smtClean="0"/>
              <a:t>ğrenciler </a:t>
            </a:r>
            <a:r>
              <a:rPr lang="tr-TR" sz="1600" b="1" i="1" dirty="0"/>
              <a:t>arasındaki ilişkiler, </a:t>
            </a:r>
            <a:endParaRPr lang="tr-TR" sz="1600" b="1" i="1" dirty="0" smtClean="0"/>
          </a:p>
          <a:p>
            <a:endParaRPr lang="tr-TR" sz="1600" b="1" i="1" dirty="0" smtClean="0"/>
          </a:p>
          <a:p>
            <a:r>
              <a:rPr lang="tr-TR" sz="1600" b="1" i="1" dirty="0"/>
              <a:t>O</a:t>
            </a:r>
            <a:r>
              <a:rPr lang="tr-TR" sz="1600" b="1" i="1" dirty="0" smtClean="0"/>
              <a:t>kul </a:t>
            </a:r>
            <a:r>
              <a:rPr lang="tr-TR" sz="1600" b="1" i="1" dirty="0"/>
              <a:t>yönetiminin disiplin anlayışı, </a:t>
            </a:r>
            <a:endParaRPr lang="tr-TR" sz="1600" b="1" i="1" dirty="0" smtClean="0"/>
          </a:p>
          <a:p>
            <a:endParaRPr lang="tr-TR" sz="1600" b="1" i="1" dirty="0" smtClean="0"/>
          </a:p>
          <a:p>
            <a:r>
              <a:rPr lang="tr-TR" sz="1600" b="1" i="1" dirty="0"/>
              <a:t>O</a:t>
            </a:r>
            <a:r>
              <a:rPr lang="tr-TR" sz="1600" b="1" i="1" dirty="0" smtClean="0"/>
              <a:t>kuldaki </a:t>
            </a:r>
            <a:r>
              <a:rPr lang="tr-TR" sz="1600" b="1" i="1" dirty="0"/>
              <a:t>başarı düzeyi ve not durumu, </a:t>
            </a:r>
            <a:endParaRPr lang="tr-TR" sz="1600" b="1" i="1" dirty="0" smtClean="0"/>
          </a:p>
          <a:p>
            <a:endParaRPr lang="tr-TR" sz="1600" b="1" i="1" dirty="0" smtClean="0"/>
          </a:p>
          <a:p>
            <a:r>
              <a:rPr lang="tr-TR" sz="1600" b="1" i="1" dirty="0"/>
              <a:t>O</a:t>
            </a:r>
            <a:r>
              <a:rPr lang="tr-TR" sz="1600" b="1" i="1" dirty="0" smtClean="0"/>
              <a:t>kuldan </a:t>
            </a:r>
            <a:r>
              <a:rPr lang="tr-TR" sz="1600" b="1" i="1" dirty="0"/>
              <a:t>kaçma sıklığı veya okuldan </a:t>
            </a:r>
            <a:r>
              <a:rPr lang="tr-TR" sz="1600" b="1" i="1" dirty="0" smtClean="0"/>
              <a:t>atılma</a:t>
            </a:r>
            <a:endParaRPr lang="tr-TR" sz="1600" b="1" dirty="0"/>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sp>
        <p:nvSpPr>
          <p:cNvPr id="5" name="Metin kutusu 4"/>
          <p:cNvSpPr txBox="1"/>
          <p:nvPr/>
        </p:nvSpPr>
        <p:spPr>
          <a:xfrm>
            <a:off x="5724128" y="0"/>
            <a:ext cx="2232248" cy="523220"/>
          </a:xfrm>
          <a:prstGeom prst="rect">
            <a:avLst/>
          </a:prstGeom>
          <a:noFill/>
        </p:spPr>
        <p:txBody>
          <a:bodyPr wrap="square" rtlCol="0">
            <a:spAutoFit/>
          </a:bodyPr>
          <a:lstStyle/>
          <a:p>
            <a:r>
              <a:rPr lang="tr-TR" sz="2800" b="1" dirty="0" smtClean="0">
                <a:solidFill>
                  <a:schemeClr val="bg2">
                    <a:lumMod val="75000"/>
                  </a:schemeClr>
                </a:solidFill>
              </a:rPr>
              <a:t>OKUL</a:t>
            </a:r>
            <a:endParaRPr lang="tr-TR" sz="2800" b="1" dirty="0">
              <a:solidFill>
                <a:schemeClr val="bg2">
                  <a:lumMod val="75000"/>
                </a:schemeClr>
              </a:solidFill>
            </a:endParaRPr>
          </a:p>
        </p:txBody>
      </p:sp>
    </p:spTree>
    <p:extLst>
      <p:ext uri="{BB962C8B-B14F-4D97-AF65-F5344CB8AC3E}">
        <p14:creationId xmlns:p14="http://schemas.microsoft.com/office/powerpoint/2010/main" val="410408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1772816"/>
            <a:ext cx="6777317" cy="3312368"/>
          </a:xfrm>
        </p:spPr>
        <p:txBody>
          <a:bodyPr>
            <a:noAutofit/>
          </a:bodyPr>
          <a:lstStyle/>
          <a:p>
            <a:pPr marL="68580" indent="0" algn="ctr">
              <a:buNone/>
            </a:pPr>
            <a:r>
              <a:rPr lang="tr-TR" sz="4000" dirty="0" smtClean="0"/>
              <a:t>Örneğin okulda başarılı olan ve okulunu seven öğrencilerin diğerlerine göre daha az suç işledikleri saptanmıştır.</a:t>
            </a:r>
            <a:endParaRPr lang="tr-TR" sz="4000" dirty="0"/>
          </a:p>
        </p:txBody>
      </p:sp>
    </p:spTree>
    <p:extLst>
      <p:ext uri="{BB962C8B-B14F-4D97-AF65-F5344CB8AC3E}">
        <p14:creationId xmlns:p14="http://schemas.microsoft.com/office/powerpoint/2010/main" val="3632893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692696"/>
            <a:ext cx="7024744" cy="817160"/>
          </a:xfrm>
        </p:spPr>
        <p:txBody>
          <a:bodyPr/>
          <a:lstStyle/>
          <a:p>
            <a:pPr algn="ctr"/>
            <a:r>
              <a:rPr lang="tr-TR" b="1" dirty="0" smtClean="0"/>
              <a:t>AİLELERE ÖNERİLER</a:t>
            </a:r>
            <a:endParaRPr lang="tr-TR" b="1" dirty="0"/>
          </a:p>
        </p:txBody>
      </p:sp>
      <p:sp>
        <p:nvSpPr>
          <p:cNvPr id="3" name="İçerik Yer Tutucusu 2"/>
          <p:cNvSpPr>
            <a:spLocks noGrp="1"/>
          </p:cNvSpPr>
          <p:nvPr>
            <p:ph idx="1"/>
          </p:nvPr>
        </p:nvSpPr>
        <p:spPr>
          <a:xfrm>
            <a:off x="611560" y="1700808"/>
            <a:ext cx="7704856" cy="4464496"/>
          </a:xfrm>
        </p:spPr>
        <p:txBody>
          <a:bodyPr>
            <a:normAutofit lnSpcReduction="10000"/>
          </a:bodyPr>
          <a:lstStyle/>
          <a:p>
            <a:pPr lvl="0"/>
            <a:r>
              <a:rPr lang="tr-TR" b="1" dirty="0"/>
              <a:t>Çocuğunuzla iletişime geçin ve güven ilişkisi </a:t>
            </a:r>
            <a:r>
              <a:rPr lang="tr-TR" b="1" dirty="0" smtClean="0"/>
              <a:t>kurun.</a:t>
            </a:r>
          </a:p>
          <a:p>
            <a:pPr lvl="0"/>
            <a:endParaRPr lang="tr-TR" b="1" dirty="0" smtClean="0"/>
          </a:p>
          <a:p>
            <a:r>
              <a:rPr lang="tr-TR" b="1" dirty="0"/>
              <a:t>Çocuğunuza, karşılaştığı problemleri nasıl çözmesi gerektiği konusunda rehberlik edin</a:t>
            </a:r>
            <a:r>
              <a:rPr lang="tr-TR" b="1" dirty="0" smtClean="0"/>
              <a:t>.</a:t>
            </a:r>
          </a:p>
          <a:p>
            <a:endParaRPr lang="tr-TR" dirty="0"/>
          </a:p>
          <a:p>
            <a:pPr lvl="0"/>
            <a:r>
              <a:rPr lang="tr-TR" b="1" dirty="0"/>
              <a:t>Çocuklara evdeki kuralları ve sorumluluklarını anlayabileceği bir dille </a:t>
            </a:r>
            <a:r>
              <a:rPr lang="tr-TR" b="1" dirty="0" smtClean="0"/>
              <a:t>anlatın.</a:t>
            </a:r>
          </a:p>
          <a:p>
            <a:pPr lvl="0"/>
            <a:endParaRPr lang="tr-TR" dirty="0"/>
          </a:p>
          <a:p>
            <a:pPr lvl="0"/>
            <a:r>
              <a:rPr lang="tr-TR" b="1" dirty="0"/>
              <a:t>Özellikle sorumluluklarını yerine getirme konusunda net ve tutarlı davranın.</a:t>
            </a:r>
            <a:r>
              <a:rPr lang="tr-TR" dirty="0"/>
              <a:t> </a:t>
            </a:r>
          </a:p>
          <a:p>
            <a:endParaRPr lang="tr-TR" dirty="0"/>
          </a:p>
          <a:p>
            <a:pPr marL="68580" indent="0">
              <a:buNone/>
            </a:pPr>
            <a:endParaRPr lang="tr-TR" dirty="0"/>
          </a:p>
          <a:p>
            <a:pPr lvl="0"/>
            <a:endParaRPr lang="tr-TR" dirty="0"/>
          </a:p>
          <a:p>
            <a:endParaRPr lang="tr-TR" dirty="0"/>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spTree>
    <p:extLst>
      <p:ext uri="{BB962C8B-B14F-4D97-AF65-F5344CB8AC3E}">
        <p14:creationId xmlns:p14="http://schemas.microsoft.com/office/powerpoint/2010/main" val="496880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700808"/>
            <a:ext cx="7704856" cy="4131821"/>
          </a:xfrm>
        </p:spPr>
        <p:txBody>
          <a:bodyPr>
            <a:normAutofit lnSpcReduction="10000"/>
          </a:bodyPr>
          <a:lstStyle/>
          <a:p>
            <a:pPr lvl="0"/>
            <a:r>
              <a:rPr lang="tr-TR" b="1" dirty="0"/>
              <a:t>Çocuğu suç işlemeye iten etkenleri (arkadaşlar, çevre) </a:t>
            </a:r>
            <a:r>
              <a:rPr lang="tr-TR" b="1" dirty="0" smtClean="0"/>
              <a:t>araştırın.</a:t>
            </a:r>
          </a:p>
          <a:p>
            <a:pPr lvl="0"/>
            <a:endParaRPr lang="tr-TR" dirty="0"/>
          </a:p>
          <a:p>
            <a:pPr lvl="0"/>
            <a:r>
              <a:rPr lang="tr-TR" dirty="0"/>
              <a:t> </a:t>
            </a:r>
            <a:r>
              <a:rPr lang="tr-TR" b="1" dirty="0"/>
              <a:t>Çocuğu takibe alıp, </a:t>
            </a:r>
            <a:r>
              <a:rPr lang="tr-TR" b="1" dirty="0" smtClean="0"/>
              <a:t>okuldan uzaklaşmasını/ayrılmasını </a:t>
            </a:r>
            <a:r>
              <a:rPr lang="tr-TR" b="1" dirty="0"/>
              <a:t>engellemeye </a:t>
            </a:r>
            <a:r>
              <a:rPr lang="tr-TR" b="1" dirty="0" smtClean="0"/>
              <a:t>çalışın.</a:t>
            </a:r>
          </a:p>
          <a:p>
            <a:pPr lvl="0"/>
            <a:endParaRPr lang="tr-TR" dirty="0"/>
          </a:p>
          <a:p>
            <a:pPr lvl="0"/>
            <a:r>
              <a:rPr lang="tr-TR" b="1" dirty="0"/>
              <a:t>Çocuğun etiketlenmesini </a:t>
            </a:r>
            <a:r>
              <a:rPr lang="tr-TR" b="1" dirty="0" smtClean="0"/>
              <a:t>önleyin.</a:t>
            </a:r>
          </a:p>
          <a:p>
            <a:pPr lvl="0"/>
            <a:endParaRPr lang="tr-TR" dirty="0"/>
          </a:p>
          <a:p>
            <a:pPr lvl="0"/>
            <a:r>
              <a:rPr lang="tr-TR" b="1" dirty="0"/>
              <a:t>Okul psikolojik danışmanından ya da bir uzmandan destek </a:t>
            </a:r>
            <a:r>
              <a:rPr lang="tr-TR" b="1" dirty="0" smtClean="0"/>
              <a:t>alın.</a:t>
            </a:r>
            <a:endParaRPr lang="tr-TR" dirty="0"/>
          </a:p>
          <a:p>
            <a:endParaRPr lang="tr-TR" dirty="0"/>
          </a:p>
        </p:txBody>
      </p:sp>
      <p:sp>
        <p:nvSpPr>
          <p:cNvPr id="5" name="Başlık 1"/>
          <p:cNvSpPr txBox="1">
            <a:spLocks/>
          </p:cNvSpPr>
          <p:nvPr/>
        </p:nvSpPr>
        <p:spPr>
          <a:xfrm>
            <a:off x="1115616" y="692696"/>
            <a:ext cx="7024744" cy="81716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smtClean="0"/>
              <a:t>AİLELERE ÖNERİLER</a:t>
            </a:r>
            <a:endParaRPr lang="tr-TR" b="1" dirty="0"/>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spTree>
    <p:extLst>
      <p:ext uri="{BB962C8B-B14F-4D97-AF65-F5344CB8AC3E}">
        <p14:creationId xmlns:p14="http://schemas.microsoft.com/office/powerpoint/2010/main" val="463483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wipe(down)">
                                      <p:cBhvr>
                                        <p:cTn id="61" dur="580">
                                          <p:stCondLst>
                                            <p:cond delay="0"/>
                                          </p:stCondLst>
                                        </p:cTn>
                                        <p:tgtEl>
                                          <p:spTgt spid="3">
                                            <p:txEl>
                                              <p:pRg st="6" end="6"/>
                                            </p:txEl>
                                          </p:spTgt>
                                        </p:tgtEl>
                                      </p:cBhvr>
                                    </p:animEffect>
                                    <p:anim calcmode="lin" valueType="num">
                                      <p:cBhvr>
                                        <p:cTn id="6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6" end="6"/>
                                            </p:txEl>
                                          </p:spTgt>
                                        </p:tgtEl>
                                      </p:cBhvr>
                                      <p:to x="100000" y="60000"/>
                                    </p:animScale>
                                    <p:animScale>
                                      <p:cBhvr>
                                        <p:cTn id="68" dur="166" decel="50000">
                                          <p:stCondLst>
                                            <p:cond delay="676"/>
                                          </p:stCondLst>
                                        </p:cTn>
                                        <p:tgtEl>
                                          <p:spTgt spid="3">
                                            <p:txEl>
                                              <p:pRg st="6" end="6"/>
                                            </p:txEl>
                                          </p:spTgt>
                                        </p:tgtEl>
                                      </p:cBhvr>
                                      <p:to x="100000" y="100000"/>
                                    </p:animScale>
                                    <p:animScale>
                                      <p:cBhvr>
                                        <p:cTn id="69" dur="26">
                                          <p:stCondLst>
                                            <p:cond delay="1312"/>
                                          </p:stCondLst>
                                        </p:cTn>
                                        <p:tgtEl>
                                          <p:spTgt spid="3">
                                            <p:txEl>
                                              <p:pRg st="6" end="6"/>
                                            </p:txEl>
                                          </p:spTgt>
                                        </p:tgtEl>
                                      </p:cBhvr>
                                      <p:to x="100000" y="80000"/>
                                    </p:animScale>
                                    <p:animScale>
                                      <p:cBhvr>
                                        <p:cTn id="70" dur="166" decel="50000">
                                          <p:stCondLst>
                                            <p:cond delay="1338"/>
                                          </p:stCondLst>
                                        </p:cTn>
                                        <p:tgtEl>
                                          <p:spTgt spid="3">
                                            <p:txEl>
                                              <p:pRg st="6" end="6"/>
                                            </p:txEl>
                                          </p:spTgt>
                                        </p:tgtEl>
                                      </p:cBhvr>
                                      <p:to x="100000" y="100000"/>
                                    </p:animScale>
                                    <p:animScale>
                                      <p:cBhvr>
                                        <p:cTn id="71" dur="26">
                                          <p:stCondLst>
                                            <p:cond delay="1642"/>
                                          </p:stCondLst>
                                        </p:cTn>
                                        <p:tgtEl>
                                          <p:spTgt spid="3">
                                            <p:txEl>
                                              <p:pRg st="6" end="6"/>
                                            </p:txEl>
                                          </p:spTgt>
                                        </p:tgtEl>
                                      </p:cBhvr>
                                      <p:to x="100000" y="90000"/>
                                    </p:animScale>
                                    <p:animScale>
                                      <p:cBhvr>
                                        <p:cTn id="72" dur="166" decel="50000">
                                          <p:stCondLst>
                                            <p:cond delay="1668"/>
                                          </p:stCondLst>
                                        </p:cTn>
                                        <p:tgtEl>
                                          <p:spTgt spid="3">
                                            <p:txEl>
                                              <p:pRg st="6" end="6"/>
                                            </p:txEl>
                                          </p:spTgt>
                                        </p:tgtEl>
                                      </p:cBhvr>
                                      <p:to x="100000" y="100000"/>
                                    </p:animScale>
                                    <p:animScale>
                                      <p:cBhvr>
                                        <p:cTn id="73" dur="26">
                                          <p:stCondLst>
                                            <p:cond delay="1808"/>
                                          </p:stCondLst>
                                        </p:cTn>
                                        <p:tgtEl>
                                          <p:spTgt spid="3">
                                            <p:txEl>
                                              <p:pRg st="6" end="6"/>
                                            </p:txEl>
                                          </p:spTgt>
                                        </p:tgtEl>
                                      </p:cBhvr>
                                      <p:to x="100000" y="95000"/>
                                    </p:animScale>
                                    <p:animScale>
                                      <p:cBhvr>
                                        <p:cTn id="74"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31640" y="2492896"/>
            <a:ext cx="6777317" cy="1512168"/>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68580" indent="0">
              <a:buNone/>
            </a:pPr>
            <a:r>
              <a:rPr lang="tr-TR" sz="8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TEŞEKKÜRLER</a:t>
            </a:r>
            <a:endParaRPr lang="tr-TR" sz="8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Metin kutusu 4"/>
          <p:cNvSpPr txBox="1"/>
          <p:nvPr/>
        </p:nvSpPr>
        <p:spPr>
          <a:xfrm>
            <a:off x="5796136" y="5478904"/>
            <a:ext cx="2880320" cy="1046440"/>
          </a:xfrm>
          <a:prstGeom prst="rect">
            <a:avLst/>
          </a:prstGeom>
          <a:noFill/>
        </p:spPr>
        <p:txBody>
          <a:bodyPr wrap="square" rtlCol="0">
            <a:spAutoFit/>
          </a:bodyPr>
          <a:lstStyle/>
          <a:p>
            <a:r>
              <a:rPr lang="tr-TR" sz="1400" b="1" dirty="0" smtClean="0">
                <a:solidFill>
                  <a:schemeClr val="accent1">
                    <a:lumMod val="50000"/>
                  </a:schemeClr>
                </a:solidFill>
              </a:rPr>
              <a:t>Hazırlayan: Şermin Pınar </a:t>
            </a:r>
            <a:r>
              <a:rPr lang="tr-TR" sz="1400" b="1" dirty="0" err="1" smtClean="0">
                <a:solidFill>
                  <a:schemeClr val="accent1">
                    <a:lumMod val="50000"/>
                  </a:schemeClr>
                </a:solidFill>
              </a:rPr>
              <a:t>Yogev</a:t>
            </a:r>
            <a:endParaRPr lang="tr-TR" sz="1400" b="1" dirty="0" smtClean="0">
              <a:solidFill>
                <a:schemeClr val="accent1">
                  <a:lumMod val="50000"/>
                </a:schemeClr>
              </a:solidFill>
            </a:endParaRPr>
          </a:p>
          <a:p>
            <a:r>
              <a:rPr lang="tr-TR" sz="1200" b="1" dirty="0" smtClean="0">
                <a:solidFill>
                  <a:schemeClr val="accent1">
                    <a:lumMod val="50000"/>
                  </a:schemeClr>
                </a:solidFill>
              </a:rPr>
              <a:t>Bilgi ve Değerlendirme Birimi</a:t>
            </a:r>
          </a:p>
          <a:p>
            <a:r>
              <a:rPr lang="tr-TR" sz="1200" dirty="0">
                <a:solidFill>
                  <a:schemeClr val="accent1">
                    <a:lumMod val="50000"/>
                  </a:schemeClr>
                </a:solidFill>
              </a:rPr>
              <a:t>Şermin Pınar </a:t>
            </a:r>
            <a:r>
              <a:rPr lang="tr-TR" sz="1200" dirty="0" err="1" smtClean="0">
                <a:solidFill>
                  <a:schemeClr val="accent1">
                    <a:lumMod val="50000"/>
                  </a:schemeClr>
                </a:solidFill>
              </a:rPr>
              <a:t>Yogev</a:t>
            </a:r>
            <a:endParaRPr lang="tr-TR" sz="1200" dirty="0" smtClean="0">
              <a:solidFill>
                <a:schemeClr val="accent1">
                  <a:lumMod val="50000"/>
                </a:schemeClr>
              </a:solidFill>
            </a:endParaRPr>
          </a:p>
          <a:p>
            <a:r>
              <a:rPr lang="tr-TR" sz="1200" dirty="0" smtClean="0">
                <a:solidFill>
                  <a:schemeClr val="accent1">
                    <a:lumMod val="50000"/>
                  </a:schemeClr>
                </a:solidFill>
              </a:rPr>
              <a:t>Günsu Ertunç</a:t>
            </a:r>
          </a:p>
          <a:p>
            <a:r>
              <a:rPr lang="tr-TR" sz="1200" dirty="0" smtClean="0">
                <a:solidFill>
                  <a:schemeClr val="accent1">
                    <a:lumMod val="50000"/>
                  </a:schemeClr>
                </a:solidFill>
              </a:rPr>
              <a:t>Gökçen Kılıç</a:t>
            </a:r>
          </a:p>
        </p:txBody>
      </p:sp>
      <p:sp>
        <p:nvSpPr>
          <p:cNvPr id="6"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spTree>
    <p:extLst>
      <p:ext uri="{BB962C8B-B14F-4D97-AF65-F5344CB8AC3E}">
        <p14:creationId xmlns:p14="http://schemas.microsoft.com/office/powerpoint/2010/main" val="2803043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b="1" dirty="0" smtClean="0"/>
              <a:t>SUÇLU ÇOCUK YOKTUR, SUÇA İTİLMİŞ ÇOCUK VARDIR.</a:t>
            </a:r>
            <a:endParaRPr lang="tr-TR" b="1" dirty="0"/>
          </a:p>
        </p:txBody>
      </p:sp>
      <p:sp>
        <p:nvSpPr>
          <p:cNvPr id="3" name="İçerik Yer Tutucusu 2"/>
          <p:cNvSpPr>
            <a:spLocks noGrp="1"/>
          </p:cNvSpPr>
          <p:nvPr>
            <p:ph idx="1"/>
          </p:nvPr>
        </p:nvSpPr>
        <p:spPr>
          <a:xfrm>
            <a:off x="827584" y="2780929"/>
            <a:ext cx="7416824" cy="2376264"/>
          </a:xfrm>
        </p:spPr>
        <p:txBody>
          <a:bodyPr/>
          <a:lstStyle/>
          <a:p>
            <a:pPr lvl="1" algn="just"/>
            <a:r>
              <a:rPr lang="tr-TR" dirty="0" smtClean="0"/>
              <a:t>“Suç</a:t>
            </a:r>
            <a:r>
              <a:rPr lang="tr-TR" dirty="0"/>
              <a:t>” toplumsal, kültürel koşulların ve bireyin içinde yaşadığı çevrenin kötü etkilerinin bir sonucu olup, kişiyi toplum halinde yaşayan öteki bireylerin karşısına çıkaran bir çatışmanın ürünüdür. Ceza hukukunun tanımına göre ise “suç” yasanın cezalandırdığı harekettir.</a:t>
            </a:r>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spTree>
    <p:extLst>
      <p:ext uri="{BB962C8B-B14F-4D97-AF65-F5344CB8AC3E}">
        <p14:creationId xmlns:p14="http://schemas.microsoft.com/office/powerpoint/2010/main" val="3563124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2924944"/>
            <a:ext cx="6777317" cy="2041452"/>
          </a:xfrm>
        </p:spPr>
        <p:txBody>
          <a:bodyPr>
            <a:normAutofit/>
          </a:bodyPr>
          <a:lstStyle/>
          <a:p>
            <a:pPr algn="just"/>
            <a:r>
              <a:rPr lang="tr-TR" dirty="0"/>
              <a:t>Çocuklar tarafından işlenen suçlar </a:t>
            </a:r>
            <a:r>
              <a:rPr lang="tr-TR" dirty="0" smtClean="0"/>
              <a:t>ise gerek </a:t>
            </a:r>
            <a:r>
              <a:rPr lang="tr-TR" dirty="0"/>
              <a:t>türleri gerekse nedenleri açısından yetişkinlerden farklıdır. Bunun için “suça itilmiş çocuğun”, suçlu yetişkinlerden ayrı olarak değerlendirilmesi gereklidir.</a:t>
            </a:r>
          </a:p>
        </p:txBody>
      </p:sp>
      <p:sp>
        <p:nvSpPr>
          <p:cNvPr id="4" name="Başlık 1"/>
          <p:cNvSpPr>
            <a:spLocks noGrp="1"/>
          </p:cNvSpPr>
          <p:nvPr>
            <p:ph type="title"/>
          </p:nvPr>
        </p:nvSpPr>
        <p:spPr/>
        <p:txBody>
          <a:bodyPr>
            <a:normAutofit fontScale="90000"/>
          </a:bodyPr>
          <a:lstStyle/>
          <a:p>
            <a:pPr algn="ctr"/>
            <a:r>
              <a:rPr lang="tr-TR" b="1" dirty="0" smtClean="0"/>
              <a:t>SUÇLU ÇOCUK YOKTUR, SUÇA İTİLMİŞ ÇOCUK VARDIR.</a:t>
            </a:r>
            <a:endParaRPr lang="tr-TR" b="1" dirty="0"/>
          </a:p>
        </p:txBody>
      </p:sp>
      <p:sp>
        <p:nvSpPr>
          <p:cNvPr id="5"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spTree>
    <p:extLst>
      <p:ext uri="{BB962C8B-B14F-4D97-AF65-F5344CB8AC3E}">
        <p14:creationId xmlns:p14="http://schemas.microsoft.com/office/powerpoint/2010/main" val="599717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908720"/>
            <a:ext cx="7704856" cy="4923909"/>
          </a:xfrm>
        </p:spPr>
        <p:txBody>
          <a:bodyPr>
            <a:normAutofit fontScale="92500" lnSpcReduction="10000"/>
          </a:bodyPr>
          <a:lstStyle/>
          <a:p>
            <a:pPr algn="just"/>
            <a:r>
              <a:rPr lang="tr-TR" dirty="0" smtClean="0"/>
              <a:t>Çocuk suçluluğu </a:t>
            </a:r>
            <a:r>
              <a:rPr lang="tr-TR" dirty="0" err="1" smtClean="0"/>
              <a:t>psiko</a:t>
            </a:r>
            <a:r>
              <a:rPr lang="tr-TR" dirty="0" smtClean="0"/>
              <a:t>-pedagojik ve sosyal bir olgudur. </a:t>
            </a:r>
          </a:p>
          <a:p>
            <a:pPr algn="just"/>
            <a:endParaRPr lang="tr-TR" dirty="0" smtClean="0"/>
          </a:p>
          <a:p>
            <a:pPr algn="just"/>
            <a:r>
              <a:rPr lang="tr-TR" dirty="0" smtClean="0"/>
              <a:t>Bu </a:t>
            </a:r>
            <a:r>
              <a:rPr lang="tr-TR" dirty="0"/>
              <a:t>dönemde islenen suçu, yetişkin dönemde işlenen suçtan ayıran en büyük özellik, kişiliğin oluşma aşamasını içeriyor olmasıdır. </a:t>
            </a:r>
            <a:endParaRPr lang="tr-TR" dirty="0" smtClean="0"/>
          </a:p>
          <a:p>
            <a:pPr algn="just"/>
            <a:endParaRPr lang="tr-TR" dirty="0" smtClean="0"/>
          </a:p>
          <a:p>
            <a:pPr algn="just"/>
            <a:r>
              <a:rPr lang="tr-TR" dirty="0" smtClean="0"/>
              <a:t>Yeterince olgunlaşmamanın sonucu olarak çocuk belirgin bir dengesizlik içindedir. </a:t>
            </a:r>
          </a:p>
          <a:p>
            <a:pPr algn="just"/>
            <a:endParaRPr lang="tr-TR" dirty="0" smtClean="0"/>
          </a:p>
          <a:p>
            <a:pPr algn="just"/>
            <a:r>
              <a:rPr lang="tr-TR" dirty="0" smtClean="0"/>
              <a:t>Çocuğun</a:t>
            </a:r>
            <a:r>
              <a:rPr lang="tr-TR" dirty="0"/>
              <a:t>, gerek kendi kişisel durumundan gelen etkenler gerekse çevresel etkenler onun bu uyumsuz davranışı göstermesinde önemli etmenler olarak gözükmektedir. </a:t>
            </a:r>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spTree>
    <p:extLst>
      <p:ext uri="{BB962C8B-B14F-4D97-AF65-F5344CB8AC3E}">
        <p14:creationId xmlns:p14="http://schemas.microsoft.com/office/powerpoint/2010/main" val="1322259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340768"/>
            <a:ext cx="7704856" cy="4491861"/>
          </a:xfrm>
        </p:spPr>
        <p:txBody>
          <a:bodyPr>
            <a:normAutofit/>
          </a:bodyPr>
          <a:lstStyle/>
          <a:p>
            <a:r>
              <a:rPr lang="tr-TR" dirty="0"/>
              <a:t>Çocuk suçluluğuna, ergenlik döneminde daha çok rastlanmaktadır. </a:t>
            </a:r>
            <a:endParaRPr lang="tr-TR" dirty="0" smtClean="0"/>
          </a:p>
          <a:p>
            <a:endParaRPr lang="tr-TR" dirty="0"/>
          </a:p>
          <a:p>
            <a:r>
              <a:rPr lang="tr-TR" dirty="0" smtClean="0"/>
              <a:t>Bu dönemde, </a:t>
            </a:r>
            <a:r>
              <a:rPr lang="tr-TR" dirty="0"/>
              <a:t>suça yönelten etkenler, hızlı bir bedensel ve ruhsal değişimden, kalıtsal nedenlerden, zekâ potansiyelinin sınırlılığından kaynaklanacağı gibi, çocukluk evresine dek uzanan yanlış eğitim ve yetersiz sevgi kökenli de olabilir. </a:t>
            </a:r>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spTree>
    <p:extLst>
      <p:ext uri="{BB962C8B-B14F-4D97-AF65-F5344CB8AC3E}">
        <p14:creationId xmlns:p14="http://schemas.microsoft.com/office/powerpoint/2010/main" val="206841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1196752"/>
            <a:ext cx="7416824" cy="3672408"/>
          </a:xfrm>
        </p:spPr>
        <p:txBody>
          <a:bodyPr>
            <a:noAutofit/>
          </a:bodyPr>
          <a:lstStyle/>
          <a:p>
            <a:pPr algn="ctr"/>
            <a:r>
              <a:rPr lang="tr-TR"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ÇOCUK SUÇLULUĞUNUN </a:t>
            </a:r>
            <a:r>
              <a:rPr lang="tr-TR"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NEDENLERİ</a:t>
            </a:r>
            <a:endParaRPr lang="tr-TR"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spTree>
    <p:extLst>
      <p:ext uri="{BB962C8B-B14F-4D97-AF65-F5344CB8AC3E}">
        <p14:creationId xmlns:p14="http://schemas.microsoft.com/office/powerpoint/2010/main" val="2522213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899592" y="2492896"/>
            <a:ext cx="6921333" cy="1321372"/>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buFont typeface="Wingdings 2" pitchFamily="18" charset="2"/>
              <a:buNone/>
            </a:pPr>
            <a:r>
              <a:rPr lang="tr-T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KİŞİYE VE KİŞİLİĞE BAĞLI NEDENLER</a:t>
            </a:r>
          </a:p>
          <a:p>
            <a:pPr algn="ctr"/>
            <a:endParaRPr lang="tr-T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Başlık 1"/>
          <p:cNvSpPr txBox="1">
            <a:spLocks/>
          </p:cNvSpPr>
          <p:nvPr/>
        </p:nvSpPr>
        <p:spPr>
          <a:xfrm>
            <a:off x="1195890" y="807743"/>
            <a:ext cx="7024744" cy="376728"/>
          </a:xfrm>
          <a:prstGeom prst="rect">
            <a:avLst/>
          </a:prstGeom>
        </p:spPr>
        <p:txBody>
          <a:bodyPr vert="horz" lIns="91440" tIns="45720" rIns="91440" bIns="45720" rtlCol="0" anchor="b">
            <a:normAutofit fontScale="5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t>ÇOCUK SUÇLULUĞUNUN NEDENLERİ …</a:t>
            </a:r>
            <a:endParaRPr lang="tr-TR" i="1" dirty="0"/>
          </a:p>
        </p:txBody>
      </p:sp>
      <p:sp>
        <p:nvSpPr>
          <p:cNvPr id="6"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spTree>
    <p:extLst>
      <p:ext uri="{BB962C8B-B14F-4D97-AF65-F5344CB8AC3E}">
        <p14:creationId xmlns:p14="http://schemas.microsoft.com/office/powerpoint/2010/main" val="62485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1077077" y="2827708"/>
            <a:ext cx="6777317" cy="961332"/>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buNone/>
            </a:pPr>
            <a:r>
              <a:rPr lang="tr-T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ZEKÂ SEVİYESİ VE SUÇ İLİŞKİSİ</a:t>
            </a:r>
          </a:p>
          <a:p>
            <a:pPr marL="68580" indent="0" algn="ctr">
              <a:buNone/>
            </a:pPr>
            <a:endParaRPr lang="tr-T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tr-T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Başlık 1"/>
          <p:cNvSpPr txBox="1">
            <a:spLocks/>
          </p:cNvSpPr>
          <p:nvPr/>
        </p:nvSpPr>
        <p:spPr>
          <a:xfrm>
            <a:off x="1195890" y="807743"/>
            <a:ext cx="7024744" cy="376728"/>
          </a:xfrm>
          <a:prstGeom prst="rect">
            <a:avLst/>
          </a:prstGeom>
        </p:spPr>
        <p:txBody>
          <a:bodyPr vert="horz" lIns="91440" tIns="45720" rIns="91440" bIns="45720" rtlCol="0" anchor="b">
            <a:normAutofit fontScale="5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t>ÇOCUK SUÇLULUĞUNUN NEDENLERİ …</a:t>
            </a:r>
            <a:endParaRPr lang="tr-TR" i="1" dirty="0"/>
          </a:p>
        </p:txBody>
      </p:sp>
      <p:sp>
        <p:nvSpPr>
          <p:cNvPr id="5" name="İçerik Yer Tutucusu 2"/>
          <p:cNvSpPr txBox="1">
            <a:spLocks/>
          </p:cNvSpPr>
          <p:nvPr/>
        </p:nvSpPr>
        <p:spPr>
          <a:xfrm>
            <a:off x="755576" y="5003102"/>
            <a:ext cx="7560840" cy="1306218"/>
          </a:xfrm>
          <a:prstGeom prst="rect">
            <a:avLst/>
          </a:prstGeom>
        </p:spPr>
        <p:txBody>
          <a:bodyPr vert="horz" lIns="91440" tIns="45720" rIns="91440" bIns="45720" rtlCol="0">
            <a:normAutofit fontScale="55000" lnSpcReduction="2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just">
              <a:buNone/>
            </a:pPr>
            <a:r>
              <a:rPr lang="tr-TR" sz="3600" dirty="0" smtClean="0"/>
              <a:t>	Zekâ </a:t>
            </a:r>
            <a:r>
              <a:rPr lang="tr-TR" sz="3600" dirty="0"/>
              <a:t>geriliğinin etki altında kalmayı kolaylaştırması, uyum problemleri yaratması, suçlarını ve suça ilişkin delilleri karartmadaki başarısızlıkları suç açısından bu oranı arttıran etmenler olarak değerlendirilmektedir </a:t>
            </a:r>
            <a:endParaRPr lang="tr-T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just"/>
            <a:endParaRPr lang="tr-T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spTree>
    <p:extLst>
      <p:ext uri="{BB962C8B-B14F-4D97-AF65-F5344CB8AC3E}">
        <p14:creationId xmlns:p14="http://schemas.microsoft.com/office/powerpoint/2010/main" val="1636146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1043608" y="1673217"/>
            <a:ext cx="6980764" cy="961332"/>
          </a:xfrm>
          <a:prstGeom prst="rect">
            <a:avLst/>
          </a:prstGeom>
        </p:spPr>
        <p:txBody>
          <a:bodyPr vert="horz" lIns="91440" tIns="45720" rIns="91440" bIns="45720"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buNone/>
            </a:pPr>
            <a:r>
              <a:rPr lang="tr-TR" sz="54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ÇEVRESEL NEDENLER</a:t>
            </a:r>
            <a:endParaRPr lang="tr-TR" sz="54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Başlık 1"/>
          <p:cNvSpPr txBox="1">
            <a:spLocks/>
          </p:cNvSpPr>
          <p:nvPr/>
        </p:nvSpPr>
        <p:spPr>
          <a:xfrm>
            <a:off x="1195890" y="807743"/>
            <a:ext cx="7024744" cy="376728"/>
          </a:xfrm>
          <a:prstGeom prst="rect">
            <a:avLst/>
          </a:prstGeom>
        </p:spPr>
        <p:txBody>
          <a:bodyPr vert="horz" lIns="91440" tIns="45720" rIns="91440" bIns="45720" rtlCol="0" anchor="b">
            <a:normAutofit fontScale="5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t>ÇOCUK SUÇLULUĞUNUN NEDENLERİ …</a:t>
            </a:r>
            <a:endParaRPr lang="tr-TR" i="1" dirty="0"/>
          </a:p>
        </p:txBody>
      </p:sp>
      <p:sp>
        <p:nvSpPr>
          <p:cNvPr id="6" name="Metin kutusu 5"/>
          <p:cNvSpPr txBox="1"/>
          <p:nvPr/>
        </p:nvSpPr>
        <p:spPr>
          <a:xfrm>
            <a:off x="1058821" y="3563724"/>
            <a:ext cx="2217035" cy="110799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tr-TR"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AİLE</a:t>
            </a:r>
            <a:endParaRPr lang="tr-TR"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Metin kutusu 6"/>
          <p:cNvSpPr txBox="1"/>
          <p:nvPr/>
        </p:nvSpPr>
        <p:spPr>
          <a:xfrm>
            <a:off x="5652120" y="3537761"/>
            <a:ext cx="2424498" cy="110799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tr-TR"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OKUL</a:t>
            </a:r>
            <a:endParaRPr lang="tr-TR"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9" name="Düz Ok Bağlayıcısı 8"/>
          <p:cNvCxnSpPr/>
          <p:nvPr/>
        </p:nvCxnSpPr>
        <p:spPr>
          <a:xfrm flipH="1">
            <a:off x="2555776" y="2634549"/>
            <a:ext cx="1584176" cy="650435"/>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1" name="Düz Ok Bağlayıcısı 10"/>
          <p:cNvCxnSpPr/>
          <p:nvPr/>
        </p:nvCxnSpPr>
        <p:spPr>
          <a:xfrm>
            <a:off x="4788024" y="2634549"/>
            <a:ext cx="1512168" cy="650435"/>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8"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spTree>
    <p:extLst>
      <p:ext uri="{BB962C8B-B14F-4D97-AF65-F5344CB8AC3E}">
        <p14:creationId xmlns:p14="http://schemas.microsoft.com/office/powerpoint/2010/main" val="2710935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159</TotalTime>
  <Words>632</Words>
  <Application>Microsoft Office PowerPoint</Application>
  <PresentationFormat>Ekran Gösterisi (4:3)</PresentationFormat>
  <Paragraphs>105</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Austin</vt:lpstr>
      <vt:lpstr>      ÇOCUK  VE  SUÇ</vt:lpstr>
      <vt:lpstr>SUÇLU ÇOCUK YOKTUR, SUÇA İTİLMİŞ ÇOCUK VARDIR.</vt:lpstr>
      <vt:lpstr>SUÇLU ÇOCUK YOKTUR, SUÇA İTİLMİŞ ÇOCUK VARDIR.</vt:lpstr>
      <vt:lpstr>PowerPoint Sunusu</vt:lpstr>
      <vt:lpstr>PowerPoint Sunusu</vt:lpstr>
      <vt:lpstr>ÇOCUK SUÇLULUĞUNUN NEDENLERİ</vt:lpstr>
      <vt:lpstr>PowerPoint Sunusu</vt:lpstr>
      <vt:lpstr>PowerPoint Sunusu</vt:lpstr>
      <vt:lpstr>PowerPoint Sunusu</vt:lpstr>
      <vt:lpstr>ÇEVRESEL NEDENLER</vt:lpstr>
      <vt:lpstr>AİLE</vt:lpstr>
      <vt:lpstr>PowerPoint Sunusu</vt:lpstr>
      <vt:lpstr>Öfke kontrolünü sağlama, kişilerle yaşanan çatışmaları doğru bir biçimde çözme ve karşılaşılan soruna/sorunlara rasyonel ve hukuksal bir tutum geliştirme </vt:lpstr>
      <vt:lpstr>Bir okulun yapılması, bir hapishanenin kapanması demektir.   Victor Hugo</vt:lpstr>
      <vt:lpstr>Suç ve okul ilişkisini araştıran çalışmalarda çoğunlukla yukarıdaki konuların incelendiği görülmektedir.</vt:lpstr>
      <vt:lpstr>PowerPoint Sunusu</vt:lpstr>
      <vt:lpstr>AİLELERE ÖNERİLER</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VE  SUÇ</dc:title>
  <dc:creator>MEB</dc:creator>
  <cp:lastModifiedBy>MEB</cp:lastModifiedBy>
  <cp:revision>31</cp:revision>
  <dcterms:created xsi:type="dcterms:W3CDTF">2014-10-22T10:24:49Z</dcterms:created>
  <dcterms:modified xsi:type="dcterms:W3CDTF">2014-11-10T12:13:44Z</dcterms:modified>
</cp:coreProperties>
</file>