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61" r:id="rId3"/>
    <p:sldId id="257" r:id="rId4"/>
    <p:sldId id="259" r:id="rId5"/>
    <p:sldId id="283" r:id="rId6"/>
    <p:sldId id="260" r:id="rId7"/>
    <p:sldId id="258" r:id="rId8"/>
    <p:sldId id="267" r:id="rId9"/>
    <p:sldId id="262" r:id="rId10"/>
    <p:sldId id="263" r:id="rId11"/>
    <p:sldId id="264" r:id="rId12"/>
    <p:sldId id="265" r:id="rId13"/>
    <p:sldId id="272" r:id="rId14"/>
    <p:sldId id="273" r:id="rId15"/>
    <p:sldId id="274" r:id="rId16"/>
    <p:sldId id="275" r:id="rId17"/>
    <p:sldId id="276" r:id="rId18"/>
    <p:sldId id="280" r:id="rId19"/>
    <p:sldId id="277" r:id="rId20"/>
    <p:sldId id="282" r:id="rId21"/>
    <p:sldId id="281" r:id="rId2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1" name="Rectangle 10"/>
          <p:cNvSpPr/>
          <p:nvPr/>
        </p:nvSpPr>
        <p:spPr>
          <a:xfrm>
            <a:off x="0" y="0"/>
            <a:ext cx="752475"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2" name="Title 1"/>
          <p:cNvSpPr>
            <a:spLocks noGrp="1"/>
          </p:cNvSpPr>
          <p:nvPr>
            <p:ph type="ctrTitle"/>
          </p:nvPr>
        </p:nvSpPr>
        <p:spPr>
          <a:xfrm>
            <a:off x="1216152" y="1267485"/>
            <a:ext cx="7235981" cy="5133316"/>
          </a:xfrm>
        </p:spPr>
        <p:txBody>
          <a:bodyPr/>
          <a:lstStyle>
            <a:lvl1pPr>
              <a:defRPr sz="11500"/>
            </a:lvl1pPr>
          </a:lstStyle>
          <a:p>
            <a:r>
              <a:rPr lang="tr-TR" smtClean="0"/>
              <a:t>Asıl başlık stili için tıklatın</a:t>
            </a:r>
            <a:endParaRPr lang="en-US" dirty="0"/>
          </a:p>
        </p:txBody>
      </p:sp>
      <p:sp>
        <p:nvSpPr>
          <p:cNvPr id="3" name="Subtitle 2"/>
          <p:cNvSpPr>
            <a:spLocks noGrp="1"/>
          </p:cNvSpPr>
          <p:nvPr>
            <p:ph type="subTitle" idx="1"/>
          </p:nvPr>
        </p:nvSpPr>
        <p:spPr>
          <a:xfrm>
            <a:off x="1216151" y="201702"/>
            <a:ext cx="6189583" cy="949569"/>
          </a:xfrm>
        </p:spPr>
        <p:txBody>
          <a:bodyPr>
            <a:normAutofit/>
          </a:bodyPr>
          <a:lstStyle>
            <a:lvl1pPr marL="0" indent="0" algn="r">
              <a:buNone/>
              <a:defRPr sz="2400">
                <a:solidFill>
                  <a:schemeClr val="tx2">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9B9F1FA9-317A-407E-AD3D-244BB38C5A11}" type="datetimeFigureOut">
              <a:rPr lang="tr-TR" smtClean="0"/>
              <a:t>06.11.2014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8150469" y="236415"/>
            <a:ext cx="785301" cy="365125"/>
          </a:xfrm>
        </p:spPr>
        <p:txBody>
          <a:bodyPr/>
          <a:lstStyle>
            <a:lvl1pPr>
              <a:defRPr sz="1400"/>
            </a:lvl1pPr>
          </a:lstStyle>
          <a:p>
            <a:fld id="{0884931B-B514-4AF8-A195-8E7BC0ADBD13}" type="slidenum">
              <a:rPr lang="tr-TR" smtClean="0"/>
              <a:t>‹#›</a:t>
            </a:fld>
            <a:endParaRPr lang="tr-TR"/>
          </a:p>
        </p:txBody>
      </p:sp>
      <p:grpSp>
        <p:nvGrpSpPr>
          <p:cNvPr id="7" name="Group 6"/>
          <p:cNvGrpSpPr/>
          <p:nvPr/>
        </p:nvGrpSpPr>
        <p:grpSpPr>
          <a:xfrm>
            <a:off x="7467600" y="209550"/>
            <a:ext cx="657226" cy="431800"/>
            <a:chOff x="7467600" y="209550"/>
            <a:chExt cx="657226" cy="431800"/>
          </a:xfrm>
          <a:solidFill>
            <a:schemeClr val="tx2">
              <a:lumMod val="60000"/>
              <a:lumOff val="40000"/>
            </a:schemeClr>
          </a:solidFill>
        </p:grpSpPr>
        <p:sp>
          <p:nvSpPr>
            <p:cNvPr id="8" name="Freeform 5"/>
            <p:cNvSpPr>
              <a:spLocks/>
            </p:cNvSpPr>
            <p:nvPr/>
          </p:nvSpPr>
          <p:spPr bwMode="auto">
            <a:xfrm>
              <a:off x="7467600"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5"/>
            <p:cNvSpPr>
              <a:spLocks/>
            </p:cNvSpPr>
            <p:nvPr/>
          </p:nvSpPr>
          <p:spPr bwMode="auto">
            <a:xfrm>
              <a:off x="7677151"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5"/>
            <p:cNvSpPr>
              <a:spLocks/>
            </p:cNvSpPr>
            <p:nvPr/>
          </p:nvSpPr>
          <p:spPr bwMode="auto">
            <a:xfrm>
              <a:off x="7881939"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500"/>
                                  </p:stCondLst>
                                  <p:childTnLst>
                                    <p:animEffect transition="out" filter="fade">
                                      <p:cBhvr>
                                        <p:cTn id="6" dur="2000"/>
                                        <p:tgtEl>
                                          <p:spTgt spid="11"/>
                                        </p:tgtEl>
                                      </p:cBhvr>
                                    </p:animEffect>
                                    <p:set>
                                      <p:cBhvr>
                                        <p:cTn id="7" dur="1" fill="hold">
                                          <p:stCondLst>
                                            <p:cond delay="1999"/>
                                          </p:stCondLst>
                                        </p:cTn>
                                        <p:tgtEl>
                                          <p:spTgt spid="11"/>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grpId="1"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B9F1FA9-317A-407E-AD3D-244BB38C5A11}" type="datetimeFigureOut">
              <a:rPr lang="tr-TR" smtClean="0"/>
              <a:t>06.11.2014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884931B-B514-4AF8-A195-8E7BC0ADBD13}" type="slidenum">
              <a:rPr lang="tr-TR" smtClean="0"/>
              <a:t>‹#›</a:t>
            </a:fld>
            <a:endParaRPr lang="tr-T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B9F1FA9-317A-407E-AD3D-244BB38C5A11}" type="datetimeFigureOut">
              <a:rPr lang="tr-TR" smtClean="0"/>
              <a:t>06.11.2014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884931B-B514-4AF8-A195-8E7BC0ADBD13}" type="slidenum">
              <a:rPr lang="tr-TR" smtClean="0"/>
              <a:t>‹#›</a:t>
            </a:fld>
            <a:endParaRPr lang="tr-T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219200" y="5257800"/>
            <a:ext cx="7239000" cy="1143000"/>
          </a:xfrm>
        </p:spPr>
        <p:txBody>
          <a:bodyPr>
            <a:noAutofit/>
          </a:bodyPr>
          <a:lstStyle>
            <a:lvl1pPr algn="l">
              <a:defRPr sz="7200" baseline="0">
                <a:ln w="12700">
                  <a:solidFill>
                    <a:schemeClr val="tx2"/>
                  </a:solidFill>
                </a:ln>
              </a:defRPr>
            </a:lvl1pPr>
          </a:lstStyle>
          <a:p>
            <a:r>
              <a:rPr lang="tr-TR" smtClean="0"/>
              <a:t>Asıl başlık stili için tıklatın</a:t>
            </a:r>
            <a:endParaRPr lang="en-US" dirty="0"/>
          </a:p>
        </p:txBody>
      </p:sp>
      <p:sp>
        <p:nvSpPr>
          <p:cNvPr id="3" name="Content Placeholder 2"/>
          <p:cNvSpPr>
            <a:spLocks noGrp="1"/>
          </p:cNvSpPr>
          <p:nvPr>
            <p:ph idx="1"/>
          </p:nvPr>
        </p:nvSpPr>
        <p:spPr>
          <a:xfrm>
            <a:off x="1219200" y="838200"/>
            <a:ext cx="7467600" cy="4419600"/>
          </a:xfrm>
        </p:spPr>
        <p:txBody>
          <a:bodyPr>
            <a:normAutofit/>
          </a:bodyPr>
          <a:lstStyle>
            <a:lvl1pPr>
              <a:defRPr sz="2800"/>
            </a:lvl1pPr>
            <a:lvl2pPr>
              <a:defRPr sz="1800">
                <a:solidFill>
                  <a:schemeClr val="tx1"/>
                </a:solidFill>
              </a:defRPr>
            </a:lvl2pPr>
            <a:lvl3pPr>
              <a:defRPr sz="1800">
                <a:solidFill>
                  <a:schemeClr val="tx1"/>
                </a:solidFill>
              </a:defRPr>
            </a:lvl3pPr>
            <a:lvl4pPr>
              <a:defRPr sz="1800">
                <a:solidFill>
                  <a:schemeClr val="tx1"/>
                </a:solidFill>
              </a:defRPr>
            </a:lvl4pPr>
            <a:lvl5pPr>
              <a:defRPr sz="1800">
                <a:solidFill>
                  <a:schemeClr val="tx1"/>
                </a:solidFil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9B9F1FA9-317A-407E-AD3D-244BB38C5A11}" type="datetimeFigureOut">
              <a:rPr lang="tr-TR" smtClean="0"/>
              <a:t>06.11.2014</a:t>
            </a:fld>
            <a:endParaRPr lang="tr-TR"/>
          </a:p>
        </p:txBody>
      </p:sp>
      <p:sp>
        <p:nvSpPr>
          <p:cNvPr id="10" name="Slide Number Placeholder 9"/>
          <p:cNvSpPr>
            <a:spLocks noGrp="1"/>
          </p:cNvSpPr>
          <p:nvPr>
            <p:ph type="sldNum" sz="quarter" idx="11"/>
          </p:nvPr>
        </p:nvSpPr>
        <p:spPr/>
        <p:txBody>
          <a:bodyPr/>
          <a:lstStyle/>
          <a:p>
            <a:fld id="{0884931B-B514-4AF8-A195-8E7BC0ADBD13}" type="slidenum">
              <a:rPr lang="tr-TR" smtClean="0"/>
              <a:t>‹#›</a:t>
            </a:fld>
            <a:endParaRPr lang="tr-TR"/>
          </a:p>
        </p:txBody>
      </p:sp>
      <p:sp>
        <p:nvSpPr>
          <p:cNvPr id="12" name="Footer Placeholder 11"/>
          <p:cNvSpPr>
            <a:spLocks noGrp="1"/>
          </p:cNvSpPr>
          <p:nvPr>
            <p:ph type="ftr" sz="quarter" idx="12"/>
          </p:nvPr>
        </p:nvSpPr>
        <p:spPr/>
        <p:txBody>
          <a:bodyPr/>
          <a:lstStyle/>
          <a:p>
            <a:endParaRPr lang="tr-T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19199" y="4484080"/>
            <a:ext cx="7239001" cy="762000"/>
          </a:xfrm>
        </p:spPr>
        <p:txBody>
          <a:bodyPr bIns="0"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13" name="Title 1"/>
          <p:cNvSpPr>
            <a:spLocks noGrp="1"/>
          </p:cNvSpPr>
          <p:nvPr>
            <p:ph type="title"/>
          </p:nvPr>
        </p:nvSpPr>
        <p:spPr>
          <a:xfrm>
            <a:off x="1219200" y="5257800"/>
            <a:ext cx="7239000" cy="1143000"/>
          </a:xfrm>
        </p:spPr>
        <p:txBody>
          <a:bodyPr>
            <a:noAutofit/>
          </a:bodyPr>
          <a:lstStyle>
            <a:lvl1pPr algn="l">
              <a:defRPr sz="7200" baseline="0">
                <a:ln w="12700">
                  <a:solidFill>
                    <a:schemeClr val="tx2"/>
                  </a:solidFill>
                </a:ln>
              </a:defRPr>
            </a:lvl1pPr>
          </a:lstStyle>
          <a:p>
            <a:r>
              <a:rPr lang="tr-TR" smtClean="0"/>
              <a:t>Asıl başlık stili için tıklatın</a:t>
            </a:r>
            <a:endParaRPr lang="en-US" dirty="0"/>
          </a:p>
        </p:txBody>
      </p:sp>
      <p:sp>
        <p:nvSpPr>
          <p:cNvPr id="19" name="Date Placeholder 18"/>
          <p:cNvSpPr>
            <a:spLocks noGrp="1"/>
          </p:cNvSpPr>
          <p:nvPr>
            <p:ph type="dt" sz="half" idx="10"/>
          </p:nvPr>
        </p:nvSpPr>
        <p:spPr/>
        <p:txBody>
          <a:bodyPr/>
          <a:lstStyle/>
          <a:p>
            <a:fld id="{9B9F1FA9-317A-407E-AD3D-244BB38C5A11}" type="datetimeFigureOut">
              <a:rPr lang="tr-TR" smtClean="0"/>
              <a:t>06.11.2014</a:t>
            </a:fld>
            <a:endParaRPr lang="tr-TR"/>
          </a:p>
        </p:txBody>
      </p:sp>
      <p:sp>
        <p:nvSpPr>
          <p:cNvPr id="20" name="Slide Number Placeholder 19"/>
          <p:cNvSpPr>
            <a:spLocks noGrp="1"/>
          </p:cNvSpPr>
          <p:nvPr>
            <p:ph type="sldNum" sz="quarter" idx="11"/>
          </p:nvPr>
        </p:nvSpPr>
        <p:spPr/>
        <p:txBody>
          <a:bodyPr/>
          <a:lstStyle/>
          <a:p>
            <a:fld id="{0884931B-B514-4AF8-A195-8E7BC0ADBD13}" type="slidenum">
              <a:rPr lang="tr-TR" smtClean="0"/>
              <a:t>‹#›</a:t>
            </a:fld>
            <a:endParaRPr lang="tr-TR"/>
          </a:p>
        </p:txBody>
      </p:sp>
      <p:sp>
        <p:nvSpPr>
          <p:cNvPr id="21" name="Footer Placeholder 20"/>
          <p:cNvSpPr>
            <a:spLocks noGrp="1"/>
          </p:cNvSpPr>
          <p:nvPr>
            <p:ph type="ftr" sz="quarter" idx="12"/>
          </p:nvPr>
        </p:nvSpPr>
        <p:spPr/>
        <p:txBody>
          <a:bodyPr/>
          <a:lstStyle/>
          <a:p>
            <a:endParaRPr lang="tr-T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5" name="Date Placeholder 4"/>
          <p:cNvSpPr>
            <a:spLocks noGrp="1"/>
          </p:cNvSpPr>
          <p:nvPr>
            <p:ph type="dt" sz="half" idx="10"/>
          </p:nvPr>
        </p:nvSpPr>
        <p:spPr/>
        <p:txBody>
          <a:bodyPr/>
          <a:lstStyle/>
          <a:p>
            <a:fld id="{9B9F1FA9-317A-407E-AD3D-244BB38C5A11}" type="datetimeFigureOut">
              <a:rPr lang="tr-TR" smtClean="0"/>
              <a:t>06.11.2014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884931B-B514-4AF8-A195-8E7BC0ADBD13}" type="slidenum">
              <a:rPr lang="tr-TR" smtClean="0"/>
              <a:t>‹#›</a:t>
            </a:fld>
            <a:endParaRPr lang="tr-TR"/>
          </a:p>
        </p:txBody>
      </p:sp>
      <p:sp>
        <p:nvSpPr>
          <p:cNvPr id="9" name="Content Placeholder 8"/>
          <p:cNvSpPr>
            <a:spLocks noGrp="1"/>
          </p:cNvSpPr>
          <p:nvPr>
            <p:ph sz="quarter" idx="13"/>
          </p:nvPr>
        </p:nvSpPr>
        <p:spPr>
          <a:xfrm>
            <a:off x="1216152" y="841248"/>
            <a:ext cx="3730752" cy="438912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1" name="Content Placeholder 10"/>
          <p:cNvSpPr>
            <a:spLocks noGrp="1"/>
          </p:cNvSpPr>
          <p:nvPr>
            <p:ph sz="quarter" idx="14"/>
          </p:nvPr>
        </p:nvSpPr>
        <p:spPr>
          <a:xfrm>
            <a:off x="5102352" y="841248"/>
            <a:ext cx="3730752" cy="438912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219200" y="841248"/>
            <a:ext cx="3733800" cy="533400"/>
          </a:xfrm>
        </p:spPr>
        <p:txBody>
          <a:bodyPr anchor="t">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5105400" y="841248"/>
            <a:ext cx="3735267" cy="533400"/>
          </a:xfrm>
        </p:spPr>
        <p:txBody>
          <a:bodyPr anchor="t">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7" name="Date Placeholder 6"/>
          <p:cNvSpPr>
            <a:spLocks noGrp="1"/>
          </p:cNvSpPr>
          <p:nvPr>
            <p:ph type="dt" sz="half" idx="10"/>
          </p:nvPr>
        </p:nvSpPr>
        <p:spPr/>
        <p:txBody>
          <a:bodyPr/>
          <a:lstStyle/>
          <a:p>
            <a:fld id="{9B9F1FA9-317A-407E-AD3D-244BB38C5A11}" type="datetimeFigureOut">
              <a:rPr lang="tr-TR" smtClean="0"/>
              <a:t>06.11.2014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0884931B-B514-4AF8-A195-8E7BC0ADBD13}" type="slidenum">
              <a:rPr lang="tr-TR" smtClean="0"/>
              <a:t>‹#›</a:t>
            </a:fld>
            <a:endParaRPr lang="tr-TR"/>
          </a:p>
        </p:txBody>
      </p:sp>
      <p:sp>
        <p:nvSpPr>
          <p:cNvPr id="11" name="Content Placeholder 10"/>
          <p:cNvSpPr>
            <a:spLocks noGrp="1"/>
          </p:cNvSpPr>
          <p:nvPr>
            <p:ph sz="quarter" idx="13"/>
          </p:nvPr>
        </p:nvSpPr>
        <p:spPr>
          <a:xfrm>
            <a:off x="1216152" y="1380744"/>
            <a:ext cx="3730752" cy="384048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3" name="Content Placeholder 12"/>
          <p:cNvSpPr>
            <a:spLocks noGrp="1"/>
          </p:cNvSpPr>
          <p:nvPr>
            <p:ph sz="quarter" idx="14"/>
          </p:nvPr>
        </p:nvSpPr>
        <p:spPr>
          <a:xfrm>
            <a:off x="5102352" y="1380743"/>
            <a:ext cx="3730752" cy="384048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9B9F1FA9-317A-407E-AD3D-244BB38C5A11}" type="datetimeFigureOut">
              <a:rPr lang="tr-TR" smtClean="0"/>
              <a:t>06.11.2014</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0884931B-B514-4AF8-A195-8E7BC0ADBD13}" type="slidenum">
              <a:rPr lang="tr-TR" smtClean="0"/>
              <a:t>‹#›</a:t>
            </a:fld>
            <a:endParaRPr lang="tr-T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9B9F1FA9-317A-407E-AD3D-244BB38C5A11}" type="datetimeFigureOut">
              <a:rPr lang="tr-TR" smtClean="0"/>
              <a:t>06.11.2014</a:t>
            </a:fld>
            <a:endParaRPr lang="tr-TR"/>
          </a:p>
        </p:txBody>
      </p:sp>
      <p:sp>
        <p:nvSpPr>
          <p:cNvPr id="6" name="Slide Number Placeholder 5"/>
          <p:cNvSpPr>
            <a:spLocks noGrp="1"/>
          </p:cNvSpPr>
          <p:nvPr>
            <p:ph type="sldNum" sz="quarter" idx="11"/>
          </p:nvPr>
        </p:nvSpPr>
        <p:spPr/>
        <p:txBody>
          <a:bodyPr/>
          <a:lstStyle/>
          <a:p>
            <a:fld id="{0884931B-B514-4AF8-A195-8E7BC0ADBD13}" type="slidenum">
              <a:rPr lang="tr-TR" smtClean="0"/>
              <a:t>‹#›</a:t>
            </a:fld>
            <a:endParaRPr lang="tr-TR"/>
          </a:p>
        </p:txBody>
      </p:sp>
      <p:sp>
        <p:nvSpPr>
          <p:cNvPr id="7" name="Footer Placeholder 6"/>
          <p:cNvSpPr>
            <a:spLocks noGrp="1"/>
          </p:cNvSpPr>
          <p:nvPr>
            <p:ph type="ftr" sz="quarter" idx="12"/>
          </p:nvPr>
        </p:nvSpPr>
        <p:spPr/>
        <p:txBody>
          <a:bodyPr/>
          <a:lstStyle/>
          <a:p>
            <a:endParaRPr lang="tr-T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5715000" y="395287"/>
            <a:ext cx="3008313" cy="1162050"/>
          </a:xfrm>
        </p:spPr>
        <p:txBody>
          <a:bodyPr anchor="b"/>
          <a:lstStyle>
            <a:lvl1pPr algn="l">
              <a:defRPr sz="2000" b="1">
                <a:ln>
                  <a:noFill/>
                </a:ln>
                <a:solidFill>
                  <a:srgbClr val="FF7605"/>
                </a:solidFill>
                <a:effectLst/>
              </a:defRPr>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5715000" y="1557337"/>
            <a:ext cx="3008313" cy="4386263"/>
          </a:xfrm>
        </p:spPr>
        <p:txBody>
          <a:bodyPr/>
          <a:lstStyle>
            <a:lvl1pPr marL="0" indent="0">
              <a:buNone/>
              <a:defRPr sz="1400">
                <a:solidFill>
                  <a:schemeClr val="tx1">
                    <a:lumMod val="50000"/>
                    <a:lumOff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Content Placeholder 13"/>
          <p:cNvSpPr>
            <a:spLocks noGrp="1"/>
          </p:cNvSpPr>
          <p:nvPr>
            <p:ph sz="quarter" idx="13"/>
          </p:nvPr>
        </p:nvSpPr>
        <p:spPr>
          <a:xfrm>
            <a:off x="914400" y="381000"/>
            <a:ext cx="4800600" cy="59436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9" name="Date Placeholder 8"/>
          <p:cNvSpPr>
            <a:spLocks noGrp="1"/>
          </p:cNvSpPr>
          <p:nvPr>
            <p:ph type="dt" sz="half" idx="14"/>
          </p:nvPr>
        </p:nvSpPr>
        <p:spPr/>
        <p:txBody>
          <a:bodyPr/>
          <a:lstStyle/>
          <a:p>
            <a:fld id="{9B9F1FA9-317A-407E-AD3D-244BB38C5A11}" type="datetimeFigureOut">
              <a:rPr lang="tr-TR" smtClean="0"/>
              <a:t>06.11.2014</a:t>
            </a:fld>
            <a:endParaRPr lang="tr-TR"/>
          </a:p>
        </p:txBody>
      </p:sp>
      <p:sp>
        <p:nvSpPr>
          <p:cNvPr id="10" name="Slide Number Placeholder 9"/>
          <p:cNvSpPr>
            <a:spLocks noGrp="1"/>
          </p:cNvSpPr>
          <p:nvPr>
            <p:ph type="sldNum" sz="quarter" idx="15"/>
          </p:nvPr>
        </p:nvSpPr>
        <p:spPr/>
        <p:txBody>
          <a:bodyPr/>
          <a:lstStyle/>
          <a:p>
            <a:fld id="{0884931B-B514-4AF8-A195-8E7BC0ADBD13}" type="slidenum">
              <a:rPr lang="tr-TR" smtClean="0"/>
              <a:t>‹#›</a:t>
            </a:fld>
            <a:endParaRPr lang="tr-TR"/>
          </a:p>
        </p:txBody>
      </p:sp>
      <p:sp>
        <p:nvSpPr>
          <p:cNvPr id="13" name="Footer Placeholder 12"/>
          <p:cNvSpPr>
            <a:spLocks noGrp="1"/>
          </p:cNvSpPr>
          <p:nvPr>
            <p:ph type="ftr" sz="quarter" idx="16"/>
          </p:nvPr>
        </p:nvSpPr>
        <p:spPr/>
        <p:txBody>
          <a:bodyPr/>
          <a:lstStyle/>
          <a:p>
            <a:endParaRPr lang="tr-T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219200" y="4624754"/>
            <a:ext cx="5486400" cy="404446"/>
          </a:xfrm>
        </p:spPr>
        <p:txBody>
          <a:bodyPr bIns="0" anchor="b"/>
          <a:lstStyle>
            <a:lvl1pPr algn="l">
              <a:defRPr sz="2000" b="1">
                <a:ln w="12700">
                  <a:noFill/>
                </a:ln>
                <a:solidFill>
                  <a:schemeClr val="tx1"/>
                </a:solidFill>
                <a:effectLst/>
              </a:defRPr>
            </a:lvl1pPr>
          </a:lstStyle>
          <a:p>
            <a:r>
              <a:rPr lang="tr-TR" smtClean="0"/>
              <a:t>Asıl başlık stili için tıklatın</a:t>
            </a:r>
            <a:endParaRPr lang="en-US" dirty="0"/>
          </a:p>
        </p:txBody>
      </p:sp>
      <p:sp>
        <p:nvSpPr>
          <p:cNvPr id="3" name="Picture Placeholder 2"/>
          <p:cNvSpPr>
            <a:spLocks noGrp="1"/>
          </p:cNvSpPr>
          <p:nvPr>
            <p:ph type="pic" idx="1"/>
          </p:nvPr>
        </p:nvSpPr>
        <p:spPr>
          <a:xfrm>
            <a:off x="1323975" y="381000"/>
            <a:ext cx="5867400" cy="408146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a:p>
        </p:txBody>
      </p:sp>
      <p:sp>
        <p:nvSpPr>
          <p:cNvPr id="4" name="Text Placeholder 3"/>
          <p:cNvSpPr>
            <a:spLocks noGrp="1"/>
          </p:cNvSpPr>
          <p:nvPr>
            <p:ph type="body" sz="half" idx="2"/>
          </p:nvPr>
        </p:nvSpPr>
        <p:spPr>
          <a:xfrm>
            <a:off x="1219200" y="5029200"/>
            <a:ext cx="4038600" cy="1371600"/>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9B9F1FA9-317A-407E-AD3D-244BB38C5A11}" type="datetimeFigureOut">
              <a:rPr lang="tr-TR" smtClean="0"/>
              <a:t>06.11.2014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884931B-B514-4AF8-A195-8E7BC0ADBD13}" type="slidenum">
              <a:rPr lang="tr-TR" smtClean="0"/>
              <a:t>‹#›</a:t>
            </a:fld>
            <a:endParaRPr lang="tr-T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228600" cy="6858000"/>
          </a:xfrm>
          <a:prstGeom prst="rect">
            <a:avLst/>
          </a:prstGeom>
          <a:gradFill>
            <a:gsLst>
              <a:gs pos="0">
                <a:schemeClr val="accent1"/>
              </a:gs>
              <a:gs pos="52000">
                <a:schemeClr val="accent6">
                  <a:lumMod val="75000"/>
                </a:schemeClr>
              </a:gs>
              <a:gs pos="100000">
                <a:schemeClr val="accent6">
                  <a:lumMod val="50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13" name="Rectangle 12"/>
          <p:cNvSpPr/>
          <p:nvPr/>
        </p:nvSpPr>
        <p:spPr>
          <a:xfrm>
            <a:off x="0" y="0"/>
            <a:ext cx="228600"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2" name="Title Placeholder 1"/>
          <p:cNvSpPr>
            <a:spLocks noGrp="1"/>
          </p:cNvSpPr>
          <p:nvPr>
            <p:ph type="title"/>
          </p:nvPr>
        </p:nvSpPr>
        <p:spPr>
          <a:xfrm>
            <a:off x="1219200" y="5257800"/>
            <a:ext cx="7239000" cy="1143000"/>
          </a:xfrm>
          <a:prstGeom prst="rect">
            <a:avLst/>
          </a:prstGeom>
        </p:spPr>
        <p:txBody>
          <a:bodyPr vert="horz" lIns="91440" tIns="45720" rIns="91440" bIns="45720" rtlCol="0" anchor="b">
            <a:noAutofit/>
          </a:bodyPr>
          <a:lstStyle/>
          <a:p>
            <a:endParaRPr lang="en-US" dirty="0"/>
          </a:p>
        </p:txBody>
      </p:sp>
      <p:sp>
        <p:nvSpPr>
          <p:cNvPr id="3" name="Text Placeholder 2"/>
          <p:cNvSpPr>
            <a:spLocks noGrp="1"/>
          </p:cNvSpPr>
          <p:nvPr>
            <p:ph type="body" idx="1"/>
          </p:nvPr>
        </p:nvSpPr>
        <p:spPr>
          <a:xfrm>
            <a:off x="1219200" y="838200"/>
            <a:ext cx="7467600" cy="44196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Footer Placeholder 4"/>
          <p:cNvSpPr>
            <a:spLocks noGrp="1"/>
          </p:cNvSpPr>
          <p:nvPr>
            <p:ph type="ftr" sz="quarter" idx="3"/>
          </p:nvPr>
        </p:nvSpPr>
        <p:spPr>
          <a:xfrm>
            <a:off x="1259680" y="6553200"/>
            <a:ext cx="7162800" cy="228600"/>
          </a:xfrm>
          <a:prstGeom prst="rect">
            <a:avLst/>
          </a:prstGeom>
        </p:spPr>
        <p:txBody>
          <a:bodyPr vert="horz" lIns="91440" tIns="45720" rIns="91440" bIns="45720" rtlCol="0" anchor="ctr"/>
          <a:lstStyle>
            <a:lvl1pPr algn="l">
              <a:defRPr sz="1200">
                <a:solidFill>
                  <a:schemeClr val="tx1">
                    <a:lumMod val="60000"/>
                    <a:lumOff val="40000"/>
                  </a:schemeClr>
                </a:solidFill>
              </a:defRPr>
            </a:lvl1pPr>
          </a:lstStyle>
          <a:p>
            <a:endParaRPr lang="tr-TR"/>
          </a:p>
        </p:txBody>
      </p:sp>
      <p:sp>
        <p:nvSpPr>
          <p:cNvPr id="6" name="Slide Number Placeholder 5"/>
          <p:cNvSpPr>
            <a:spLocks noGrp="1"/>
          </p:cNvSpPr>
          <p:nvPr>
            <p:ph type="sldNum" sz="quarter" idx="4"/>
          </p:nvPr>
        </p:nvSpPr>
        <p:spPr>
          <a:xfrm>
            <a:off x="8686800" y="5740400"/>
            <a:ext cx="381000" cy="365125"/>
          </a:xfrm>
          <a:prstGeom prst="rect">
            <a:avLst/>
          </a:prstGeom>
        </p:spPr>
        <p:txBody>
          <a:bodyPr vert="horz" lIns="91440" tIns="45720" rIns="91440" bIns="45720" rtlCol="0" anchor="ctr"/>
          <a:lstStyle>
            <a:lvl1pPr algn="l">
              <a:defRPr sz="1200" b="0">
                <a:solidFill>
                  <a:schemeClr val="tx2">
                    <a:lumMod val="60000"/>
                    <a:lumOff val="40000"/>
                  </a:schemeClr>
                </a:solidFill>
              </a:defRPr>
            </a:lvl1pPr>
          </a:lstStyle>
          <a:p>
            <a:fld id="{0884931B-B514-4AF8-A195-8E7BC0ADBD13}" type="slidenum">
              <a:rPr lang="tr-TR" smtClean="0"/>
              <a:t>‹#›</a:t>
            </a:fld>
            <a:endParaRPr lang="tr-TR"/>
          </a:p>
        </p:txBody>
      </p:sp>
      <p:sp>
        <p:nvSpPr>
          <p:cNvPr id="16" name="Freeform 5"/>
          <p:cNvSpPr>
            <a:spLocks/>
          </p:cNvSpPr>
          <p:nvPr/>
        </p:nvSpPr>
        <p:spPr bwMode="auto">
          <a:xfrm>
            <a:off x="8453438" y="571500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solidFill>
            <a:schemeClr val="tx2">
              <a:lumMod val="60000"/>
              <a:lumOff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 name="Date Placeholder 3"/>
          <p:cNvSpPr>
            <a:spLocks noGrp="1"/>
          </p:cNvSpPr>
          <p:nvPr>
            <p:ph type="dt" sz="half" idx="2"/>
          </p:nvPr>
        </p:nvSpPr>
        <p:spPr>
          <a:xfrm rot="16200000">
            <a:off x="-1198682" y="4821116"/>
            <a:ext cx="2625969" cy="228600"/>
          </a:xfrm>
          <a:prstGeom prst="rect">
            <a:avLst/>
          </a:prstGeom>
        </p:spPr>
        <p:txBody>
          <a:bodyPr vert="horz" lIns="91440" tIns="45720" rIns="91440" bIns="45720" rtlCol="0" anchor="ctr"/>
          <a:lstStyle>
            <a:lvl1pPr algn="l">
              <a:defRPr sz="1200">
                <a:solidFill>
                  <a:srgbClr val="FFFFFF"/>
                </a:solidFill>
              </a:defRPr>
            </a:lvl1pPr>
          </a:lstStyle>
          <a:p>
            <a:fld id="{9B9F1FA9-317A-407E-AD3D-244BB38C5A11}" type="datetimeFigureOut">
              <a:rPr lang="tr-TR" smtClean="0"/>
              <a:t>06.11.2014</a:t>
            </a:fld>
            <a:endParaRPr lang="tr-TR"/>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500"/>
                                  </p:stCondLst>
                                  <p:childTnLst>
                                    <p:animEffect transition="out" filter="fade">
                                      <p:cBhvr>
                                        <p:cTn id="6" dur="2000"/>
                                        <p:tgtEl>
                                          <p:spTgt spid="13"/>
                                        </p:tgtEl>
                                      </p:cBhvr>
                                    </p:animEffect>
                                    <p:set>
                                      <p:cBhvr>
                                        <p:cTn id="7" dur="1" fill="hold">
                                          <p:stCondLst>
                                            <p:cond delay="1999"/>
                                          </p:stCondLst>
                                        </p:cTn>
                                        <p:tgtEl>
                                          <p:spTgt spid="13"/>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grpId="1"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3" grpId="1" animBg="1"/>
    </p:bldLst>
  </p:timing>
  <p:txStyles>
    <p:titleStyle>
      <a:lvl1pPr algn="l" defTabSz="914400" rtl="0" eaLnBrk="1" latinLnBrk="0" hangingPunct="1">
        <a:spcBef>
          <a:spcPct val="0"/>
        </a:spcBef>
        <a:buNone/>
        <a:defRPr sz="7200" b="1" kern="1200">
          <a:ln w="12700">
            <a:solidFill>
              <a:schemeClr val="tx2"/>
            </a:solidFill>
          </a:ln>
          <a:solidFill>
            <a:schemeClr val="bg1"/>
          </a:solidFill>
          <a:effectLst>
            <a:outerShdw blurRad="50800" dist="38100" dir="8100000" algn="tr" rotWithShape="0">
              <a:prstClr val="black">
                <a:alpha val="40000"/>
              </a:prstClr>
            </a:outerShdw>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259632" y="764704"/>
            <a:ext cx="7235981" cy="3979913"/>
          </a:xfrm>
        </p:spPr>
        <p:txBody>
          <a:bodyPr/>
          <a:lstStyle/>
          <a:p>
            <a:pPr algn="ctr"/>
            <a:r>
              <a:rPr lang="tr-TR" sz="10000" dirty="0" smtClean="0">
                <a:solidFill>
                  <a:schemeClr val="accent6">
                    <a:lumMod val="50000"/>
                  </a:schemeClr>
                </a:solidFill>
              </a:rPr>
              <a:t>DAVRANIM BOZUKLUĞU</a:t>
            </a:r>
            <a:endParaRPr lang="tr-TR" sz="10000" dirty="0">
              <a:solidFill>
                <a:schemeClr val="accent6">
                  <a:lumMod val="50000"/>
                </a:schemeClr>
              </a:solidFill>
            </a:endParaRPr>
          </a:p>
        </p:txBody>
      </p:sp>
      <p:sp>
        <p:nvSpPr>
          <p:cNvPr id="3" name="Alt Başlık 2"/>
          <p:cNvSpPr>
            <a:spLocks noGrp="1"/>
          </p:cNvSpPr>
          <p:nvPr>
            <p:ph type="subTitle" idx="1"/>
          </p:nvPr>
        </p:nvSpPr>
        <p:spPr>
          <a:xfrm>
            <a:off x="107504" y="44624"/>
            <a:ext cx="6189583" cy="418986"/>
          </a:xfrm>
        </p:spPr>
        <p:txBody>
          <a:bodyPr>
            <a:normAutofit/>
          </a:bodyPr>
          <a:lstStyle/>
          <a:p>
            <a:pPr algn="ctr"/>
            <a:r>
              <a:rPr lang="tr-TR" sz="2000" b="1" dirty="0" smtClean="0">
                <a:solidFill>
                  <a:schemeClr val="accent6">
                    <a:lumMod val="50000"/>
                  </a:schemeClr>
                </a:solidFill>
              </a:rPr>
              <a:t>ÇANKAYA REHBERLİK VE ARAŞTIRMA MERKEZİ</a:t>
            </a:r>
            <a:endParaRPr lang="tr-TR" sz="2000" b="1" dirty="0">
              <a:solidFill>
                <a:schemeClr val="accent6">
                  <a:lumMod val="50000"/>
                </a:schemeClr>
              </a:solidFill>
            </a:endParaRPr>
          </a:p>
        </p:txBody>
      </p:sp>
    </p:spTree>
    <p:extLst>
      <p:ext uri="{BB962C8B-B14F-4D97-AF65-F5344CB8AC3E}">
        <p14:creationId xmlns:p14="http://schemas.microsoft.com/office/powerpoint/2010/main" val="7879185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188640"/>
            <a:ext cx="8496944" cy="5903168"/>
          </a:xfrm>
        </p:spPr>
        <p:txBody>
          <a:bodyPr>
            <a:noAutofit/>
          </a:bodyPr>
          <a:lstStyle/>
          <a:p>
            <a:pPr marL="0" indent="0">
              <a:buNone/>
            </a:pPr>
            <a:r>
              <a:rPr lang="tr-TR" sz="2000" dirty="0">
                <a:solidFill>
                  <a:schemeClr val="accent6">
                    <a:lumMod val="50000"/>
                  </a:schemeClr>
                </a:solidFill>
              </a:rPr>
              <a:t>Literatürde davranım bozukluğu için iki kat risk faktörü olarak belirlenen etkenler şu şekilde ele alınmaktadır</a:t>
            </a:r>
            <a:r>
              <a:rPr lang="tr-TR" sz="2000" dirty="0" smtClean="0">
                <a:solidFill>
                  <a:schemeClr val="accent6">
                    <a:lumMod val="50000"/>
                  </a:schemeClr>
                </a:solidFill>
              </a:rPr>
              <a:t>:</a:t>
            </a:r>
          </a:p>
          <a:p>
            <a:pPr marL="0" indent="0">
              <a:buNone/>
            </a:pPr>
            <a:endParaRPr lang="tr-TR" sz="2000" dirty="0">
              <a:solidFill>
                <a:schemeClr val="accent6">
                  <a:lumMod val="50000"/>
                </a:schemeClr>
              </a:solidFill>
            </a:endParaRPr>
          </a:p>
          <a:p>
            <a:pPr lvl="0"/>
            <a:r>
              <a:rPr lang="tr-TR" sz="2000" dirty="0">
                <a:solidFill>
                  <a:schemeClr val="accent6">
                    <a:lumMod val="50000"/>
                  </a:schemeClr>
                </a:solidFill>
              </a:rPr>
              <a:t>Biyolojik </a:t>
            </a:r>
            <a:r>
              <a:rPr lang="tr-TR" sz="2000" dirty="0" smtClean="0">
                <a:solidFill>
                  <a:schemeClr val="accent6">
                    <a:lumMod val="50000"/>
                  </a:schemeClr>
                </a:solidFill>
              </a:rPr>
              <a:t>etmenler,</a:t>
            </a:r>
          </a:p>
          <a:p>
            <a:pPr lvl="0"/>
            <a:endParaRPr lang="tr-TR" sz="2000" dirty="0" smtClean="0">
              <a:solidFill>
                <a:schemeClr val="accent6">
                  <a:lumMod val="50000"/>
                </a:schemeClr>
              </a:solidFill>
            </a:endParaRPr>
          </a:p>
          <a:p>
            <a:pPr lvl="0"/>
            <a:r>
              <a:rPr lang="tr-TR" sz="2000" dirty="0" smtClean="0">
                <a:solidFill>
                  <a:schemeClr val="accent6">
                    <a:lumMod val="50000"/>
                  </a:schemeClr>
                </a:solidFill>
              </a:rPr>
              <a:t>Elverişsiz </a:t>
            </a:r>
            <a:r>
              <a:rPr lang="tr-TR" sz="2000" dirty="0">
                <a:solidFill>
                  <a:schemeClr val="accent6">
                    <a:lumMod val="50000"/>
                  </a:schemeClr>
                </a:solidFill>
              </a:rPr>
              <a:t>çevre özellikleri </a:t>
            </a:r>
            <a:endParaRPr lang="tr-TR" sz="2000" dirty="0" smtClean="0">
              <a:solidFill>
                <a:schemeClr val="accent6">
                  <a:lumMod val="50000"/>
                </a:schemeClr>
              </a:solidFill>
            </a:endParaRPr>
          </a:p>
          <a:p>
            <a:pPr lvl="0"/>
            <a:endParaRPr lang="tr-TR" sz="2000" dirty="0">
              <a:solidFill>
                <a:schemeClr val="accent6">
                  <a:lumMod val="50000"/>
                </a:schemeClr>
              </a:solidFill>
            </a:endParaRPr>
          </a:p>
          <a:p>
            <a:pPr lvl="0"/>
            <a:r>
              <a:rPr lang="tr-TR" sz="2000" dirty="0" smtClean="0">
                <a:solidFill>
                  <a:schemeClr val="accent6">
                    <a:lumMod val="50000"/>
                  </a:schemeClr>
                </a:solidFill>
              </a:rPr>
              <a:t>Üvey </a:t>
            </a:r>
            <a:r>
              <a:rPr lang="tr-TR" sz="2000" dirty="0">
                <a:solidFill>
                  <a:schemeClr val="accent6">
                    <a:lumMod val="50000"/>
                  </a:schemeClr>
                </a:solidFill>
              </a:rPr>
              <a:t>anne ya da babaya sahip olma, </a:t>
            </a:r>
            <a:endParaRPr lang="tr-TR" sz="2000" dirty="0" smtClean="0">
              <a:solidFill>
                <a:schemeClr val="accent6">
                  <a:lumMod val="50000"/>
                </a:schemeClr>
              </a:solidFill>
            </a:endParaRPr>
          </a:p>
          <a:p>
            <a:pPr lvl="0"/>
            <a:endParaRPr lang="tr-TR" sz="2000" dirty="0">
              <a:solidFill>
                <a:schemeClr val="accent6">
                  <a:lumMod val="50000"/>
                </a:schemeClr>
              </a:solidFill>
            </a:endParaRPr>
          </a:p>
          <a:p>
            <a:pPr lvl="0"/>
            <a:r>
              <a:rPr lang="tr-TR" sz="2000" dirty="0" smtClean="0">
                <a:solidFill>
                  <a:schemeClr val="accent6">
                    <a:lumMod val="50000"/>
                  </a:schemeClr>
                </a:solidFill>
              </a:rPr>
              <a:t>Ailede suç </a:t>
            </a:r>
            <a:r>
              <a:rPr lang="tr-TR" sz="2000" dirty="0">
                <a:solidFill>
                  <a:schemeClr val="accent6">
                    <a:lumMod val="50000"/>
                  </a:schemeClr>
                </a:solidFill>
              </a:rPr>
              <a:t>işlemiş, sabıka kaydı olan </a:t>
            </a:r>
            <a:r>
              <a:rPr lang="tr-TR" sz="2000" dirty="0" smtClean="0">
                <a:solidFill>
                  <a:schemeClr val="accent6">
                    <a:lumMod val="50000"/>
                  </a:schemeClr>
                </a:solidFill>
              </a:rPr>
              <a:t>bireylerinin </a:t>
            </a:r>
            <a:r>
              <a:rPr lang="tr-TR" sz="2000" dirty="0">
                <a:solidFill>
                  <a:schemeClr val="accent6">
                    <a:lumMod val="50000"/>
                  </a:schemeClr>
                </a:solidFill>
              </a:rPr>
              <a:t>olması</a:t>
            </a:r>
            <a:r>
              <a:rPr lang="tr-TR" sz="2000" dirty="0" smtClean="0">
                <a:solidFill>
                  <a:schemeClr val="accent6">
                    <a:lumMod val="50000"/>
                  </a:schemeClr>
                </a:solidFill>
              </a:rPr>
              <a:t>,</a:t>
            </a:r>
          </a:p>
          <a:p>
            <a:pPr lvl="0"/>
            <a:endParaRPr lang="tr-TR" sz="2000" dirty="0">
              <a:solidFill>
                <a:schemeClr val="accent6">
                  <a:lumMod val="50000"/>
                </a:schemeClr>
              </a:solidFill>
            </a:endParaRPr>
          </a:p>
          <a:p>
            <a:pPr lvl="0"/>
            <a:r>
              <a:rPr lang="tr-TR" sz="2000" dirty="0">
                <a:solidFill>
                  <a:schemeClr val="accent6">
                    <a:lumMod val="50000"/>
                  </a:schemeClr>
                </a:solidFill>
              </a:rPr>
              <a:t>Erkek çocuk ve tek ebeveynli olma, </a:t>
            </a:r>
            <a:endParaRPr lang="tr-TR" sz="2000" dirty="0" smtClean="0">
              <a:solidFill>
                <a:schemeClr val="accent6">
                  <a:lumMod val="50000"/>
                </a:schemeClr>
              </a:solidFill>
            </a:endParaRPr>
          </a:p>
          <a:p>
            <a:pPr lvl="0"/>
            <a:endParaRPr lang="tr-TR" sz="2000" dirty="0" smtClean="0">
              <a:solidFill>
                <a:schemeClr val="accent6">
                  <a:lumMod val="50000"/>
                </a:schemeClr>
              </a:solidFill>
            </a:endParaRPr>
          </a:p>
          <a:p>
            <a:pPr lvl="0"/>
            <a:r>
              <a:rPr lang="tr-TR" sz="2000" dirty="0" smtClean="0">
                <a:solidFill>
                  <a:schemeClr val="accent6">
                    <a:lumMod val="50000"/>
                  </a:schemeClr>
                </a:solidFill>
              </a:rPr>
              <a:t>Çocuk </a:t>
            </a:r>
            <a:r>
              <a:rPr lang="tr-TR" sz="2000" dirty="0">
                <a:solidFill>
                  <a:schemeClr val="accent6">
                    <a:lumMod val="50000"/>
                  </a:schemeClr>
                </a:solidFill>
              </a:rPr>
              <a:t>istismarının ve eş istismarının yaşandığı aileler, </a:t>
            </a:r>
            <a:endParaRPr lang="tr-TR" sz="2000" dirty="0" smtClean="0">
              <a:solidFill>
                <a:schemeClr val="accent6">
                  <a:lumMod val="50000"/>
                </a:schemeClr>
              </a:solidFill>
            </a:endParaRPr>
          </a:p>
          <a:p>
            <a:pPr lvl="0"/>
            <a:endParaRPr lang="tr-TR" sz="2000" dirty="0">
              <a:solidFill>
                <a:schemeClr val="accent6">
                  <a:lumMod val="50000"/>
                </a:schemeClr>
              </a:solidFill>
            </a:endParaRPr>
          </a:p>
          <a:p>
            <a:pPr lvl="0"/>
            <a:r>
              <a:rPr lang="tr-TR" sz="2000" dirty="0">
                <a:solidFill>
                  <a:schemeClr val="accent6">
                    <a:lumMod val="50000"/>
                  </a:schemeClr>
                </a:solidFill>
              </a:rPr>
              <a:t>Eşler arasında evlilik uyuşmazlığı, </a:t>
            </a:r>
          </a:p>
          <a:p>
            <a:endParaRPr lang="tr-TR" sz="2000" dirty="0" smtClean="0">
              <a:solidFill>
                <a:schemeClr val="accent6">
                  <a:lumMod val="50000"/>
                </a:schemeClr>
              </a:solidFill>
            </a:endParaRPr>
          </a:p>
          <a:p>
            <a:endParaRPr lang="tr-TR" sz="2000" dirty="0">
              <a:solidFill>
                <a:schemeClr val="accent6">
                  <a:lumMod val="50000"/>
                </a:schemeClr>
              </a:solidFill>
            </a:endParaRPr>
          </a:p>
        </p:txBody>
      </p:sp>
      <p:sp>
        <p:nvSpPr>
          <p:cNvPr id="4" name="Alt Başlık 2"/>
          <p:cNvSpPr txBox="1">
            <a:spLocks/>
          </p:cNvSpPr>
          <p:nvPr/>
        </p:nvSpPr>
        <p:spPr>
          <a:xfrm>
            <a:off x="179513" y="6525344"/>
            <a:ext cx="3600400" cy="302354"/>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9pPr>
          </a:lstStyle>
          <a:p>
            <a:pPr marL="0" indent="0">
              <a:buNone/>
            </a:pPr>
            <a:r>
              <a:rPr lang="tr-TR" sz="1400" b="1" dirty="0" smtClean="0">
                <a:solidFill>
                  <a:schemeClr val="accent6">
                    <a:lumMod val="50000"/>
                  </a:schemeClr>
                </a:solidFill>
              </a:rPr>
              <a:t>ÇANKAYA REHBERLİK VE ARAŞTIRMA MERKEZİ</a:t>
            </a:r>
            <a:endParaRPr lang="tr-TR" sz="1400" b="1" dirty="0">
              <a:solidFill>
                <a:schemeClr val="accent6">
                  <a:lumMod val="50000"/>
                </a:schemeClr>
              </a:solidFill>
            </a:endParaRPr>
          </a:p>
        </p:txBody>
      </p:sp>
    </p:spTree>
    <p:extLst>
      <p:ext uri="{BB962C8B-B14F-4D97-AF65-F5344CB8AC3E}">
        <p14:creationId xmlns:p14="http://schemas.microsoft.com/office/powerpoint/2010/main" val="25571193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3568" y="476672"/>
            <a:ext cx="7859216" cy="5615136"/>
          </a:xfrm>
        </p:spPr>
        <p:txBody>
          <a:bodyPr>
            <a:noAutofit/>
          </a:bodyPr>
          <a:lstStyle/>
          <a:p>
            <a:pPr lvl="0"/>
            <a:r>
              <a:rPr lang="tr-TR" sz="2000" dirty="0" smtClean="0">
                <a:solidFill>
                  <a:schemeClr val="accent6">
                    <a:lumMod val="50000"/>
                  </a:schemeClr>
                </a:solidFill>
              </a:rPr>
              <a:t>Olumsuz </a:t>
            </a:r>
            <a:r>
              <a:rPr lang="tr-TR" sz="2000" dirty="0">
                <a:solidFill>
                  <a:schemeClr val="accent6">
                    <a:lumMod val="50000"/>
                  </a:schemeClr>
                </a:solidFill>
              </a:rPr>
              <a:t>anne-baba tutumları, </a:t>
            </a:r>
            <a:endParaRPr lang="tr-TR" sz="2000" dirty="0" smtClean="0">
              <a:solidFill>
                <a:schemeClr val="accent6">
                  <a:lumMod val="50000"/>
                </a:schemeClr>
              </a:solidFill>
            </a:endParaRPr>
          </a:p>
          <a:p>
            <a:pPr lvl="0"/>
            <a:endParaRPr lang="tr-TR" sz="2000" dirty="0" smtClean="0">
              <a:solidFill>
                <a:schemeClr val="accent6">
                  <a:lumMod val="50000"/>
                </a:schemeClr>
              </a:solidFill>
            </a:endParaRPr>
          </a:p>
          <a:p>
            <a:r>
              <a:rPr lang="tr-TR" sz="2000" dirty="0">
                <a:solidFill>
                  <a:schemeClr val="accent6">
                    <a:lumMod val="50000"/>
                  </a:schemeClr>
                </a:solidFill>
              </a:rPr>
              <a:t>Annede depresyon olması,  </a:t>
            </a:r>
            <a:endParaRPr lang="tr-TR" sz="2000" dirty="0" smtClean="0">
              <a:solidFill>
                <a:schemeClr val="accent6">
                  <a:lumMod val="50000"/>
                </a:schemeClr>
              </a:solidFill>
            </a:endParaRPr>
          </a:p>
          <a:p>
            <a:endParaRPr lang="tr-TR" sz="2000" dirty="0">
              <a:solidFill>
                <a:schemeClr val="accent6">
                  <a:lumMod val="50000"/>
                </a:schemeClr>
              </a:solidFill>
            </a:endParaRPr>
          </a:p>
          <a:p>
            <a:pPr lvl="0"/>
            <a:r>
              <a:rPr lang="tr-TR" sz="2000" dirty="0" err="1">
                <a:solidFill>
                  <a:schemeClr val="accent6">
                    <a:lumMod val="50000"/>
                  </a:schemeClr>
                </a:solidFill>
              </a:rPr>
              <a:t>Sosyo</a:t>
            </a:r>
            <a:r>
              <a:rPr lang="tr-TR" sz="2000" dirty="0">
                <a:solidFill>
                  <a:schemeClr val="accent6">
                    <a:lumMod val="50000"/>
                  </a:schemeClr>
                </a:solidFill>
              </a:rPr>
              <a:t>-ekonomik düzeyin düşük olması, </a:t>
            </a:r>
            <a:endParaRPr lang="tr-TR" sz="2000" dirty="0" smtClean="0">
              <a:solidFill>
                <a:schemeClr val="accent6">
                  <a:lumMod val="50000"/>
                </a:schemeClr>
              </a:solidFill>
            </a:endParaRPr>
          </a:p>
          <a:p>
            <a:pPr lvl="0"/>
            <a:endParaRPr lang="tr-TR" sz="2000" dirty="0">
              <a:solidFill>
                <a:schemeClr val="accent6">
                  <a:lumMod val="50000"/>
                </a:schemeClr>
              </a:solidFill>
            </a:endParaRPr>
          </a:p>
          <a:p>
            <a:pPr lvl="0"/>
            <a:r>
              <a:rPr lang="tr-TR" sz="2000" dirty="0">
                <a:solidFill>
                  <a:schemeClr val="accent6">
                    <a:lumMod val="50000"/>
                  </a:schemeClr>
                </a:solidFill>
              </a:rPr>
              <a:t>İşsizlik, </a:t>
            </a:r>
            <a:endParaRPr lang="tr-TR" sz="2000" dirty="0" smtClean="0">
              <a:solidFill>
                <a:schemeClr val="accent6">
                  <a:lumMod val="50000"/>
                </a:schemeClr>
              </a:solidFill>
            </a:endParaRPr>
          </a:p>
          <a:p>
            <a:pPr lvl="0"/>
            <a:endParaRPr lang="tr-TR" sz="2000" dirty="0">
              <a:solidFill>
                <a:schemeClr val="accent6">
                  <a:lumMod val="50000"/>
                </a:schemeClr>
              </a:solidFill>
            </a:endParaRPr>
          </a:p>
          <a:p>
            <a:pPr lvl="0"/>
            <a:r>
              <a:rPr lang="tr-TR" sz="2000" dirty="0">
                <a:solidFill>
                  <a:schemeClr val="accent6">
                    <a:lumMod val="50000"/>
                  </a:schemeClr>
                </a:solidFill>
              </a:rPr>
              <a:t>Ebeveyn stres düzeyinin yüksek ve öz yeterlilik düzeyinin düşük olması, </a:t>
            </a:r>
            <a:endParaRPr lang="tr-TR" sz="2000" dirty="0" smtClean="0">
              <a:solidFill>
                <a:schemeClr val="accent6">
                  <a:lumMod val="50000"/>
                </a:schemeClr>
              </a:solidFill>
            </a:endParaRPr>
          </a:p>
          <a:p>
            <a:pPr lvl="0"/>
            <a:endParaRPr lang="tr-TR" sz="2000" dirty="0">
              <a:solidFill>
                <a:schemeClr val="accent6">
                  <a:lumMod val="50000"/>
                </a:schemeClr>
              </a:solidFill>
            </a:endParaRPr>
          </a:p>
          <a:p>
            <a:pPr lvl="0"/>
            <a:r>
              <a:rPr lang="tr-TR" sz="2000" dirty="0">
                <a:solidFill>
                  <a:schemeClr val="accent6">
                    <a:lumMod val="50000"/>
                  </a:schemeClr>
                </a:solidFill>
              </a:rPr>
              <a:t>Sosyal destek yetersizliği, </a:t>
            </a:r>
            <a:endParaRPr lang="tr-TR" sz="2000" dirty="0" smtClean="0">
              <a:solidFill>
                <a:schemeClr val="accent6">
                  <a:lumMod val="50000"/>
                </a:schemeClr>
              </a:solidFill>
            </a:endParaRPr>
          </a:p>
          <a:p>
            <a:pPr lvl="0"/>
            <a:endParaRPr lang="tr-TR" sz="2000" dirty="0">
              <a:solidFill>
                <a:schemeClr val="accent6">
                  <a:lumMod val="50000"/>
                </a:schemeClr>
              </a:solidFill>
            </a:endParaRPr>
          </a:p>
          <a:p>
            <a:pPr lvl="0"/>
            <a:r>
              <a:rPr lang="tr-TR" sz="2000" dirty="0">
                <a:solidFill>
                  <a:schemeClr val="accent6">
                    <a:lumMod val="50000"/>
                  </a:schemeClr>
                </a:solidFill>
              </a:rPr>
              <a:t>Geniş aileler, yetersiz meskenler, </a:t>
            </a:r>
            <a:endParaRPr lang="tr-TR" sz="2000" dirty="0" smtClean="0">
              <a:solidFill>
                <a:schemeClr val="accent6">
                  <a:lumMod val="50000"/>
                </a:schemeClr>
              </a:solidFill>
            </a:endParaRPr>
          </a:p>
          <a:p>
            <a:pPr lvl="0"/>
            <a:endParaRPr lang="tr-TR" sz="2000" dirty="0">
              <a:solidFill>
                <a:schemeClr val="accent6">
                  <a:lumMod val="50000"/>
                </a:schemeClr>
              </a:solidFill>
            </a:endParaRPr>
          </a:p>
          <a:p>
            <a:pPr lvl="0"/>
            <a:r>
              <a:rPr lang="tr-TR" sz="2000" dirty="0">
                <a:solidFill>
                  <a:schemeClr val="accent6">
                    <a:lumMod val="50000"/>
                  </a:schemeClr>
                </a:solidFill>
              </a:rPr>
              <a:t>Madde kullanımı.</a:t>
            </a:r>
          </a:p>
          <a:p>
            <a:endParaRPr lang="tr-TR" sz="2000" dirty="0"/>
          </a:p>
        </p:txBody>
      </p:sp>
      <p:sp>
        <p:nvSpPr>
          <p:cNvPr id="4" name="Alt Başlık 2"/>
          <p:cNvSpPr txBox="1">
            <a:spLocks/>
          </p:cNvSpPr>
          <p:nvPr/>
        </p:nvSpPr>
        <p:spPr>
          <a:xfrm>
            <a:off x="179513" y="6525344"/>
            <a:ext cx="3600400" cy="302354"/>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9pPr>
          </a:lstStyle>
          <a:p>
            <a:pPr marL="0" indent="0">
              <a:buNone/>
            </a:pPr>
            <a:r>
              <a:rPr lang="tr-TR" sz="1400" b="1" dirty="0" smtClean="0">
                <a:solidFill>
                  <a:schemeClr val="accent6">
                    <a:lumMod val="50000"/>
                  </a:schemeClr>
                </a:solidFill>
              </a:rPr>
              <a:t>ÇANKAYA REHBERLİK VE ARAŞTIRMA MERKEZİ</a:t>
            </a:r>
            <a:endParaRPr lang="tr-TR" sz="1400" b="1" dirty="0">
              <a:solidFill>
                <a:schemeClr val="accent6">
                  <a:lumMod val="50000"/>
                </a:schemeClr>
              </a:solidFill>
            </a:endParaRPr>
          </a:p>
        </p:txBody>
      </p:sp>
    </p:spTree>
    <p:extLst>
      <p:ext uri="{BB962C8B-B14F-4D97-AF65-F5344CB8AC3E}">
        <p14:creationId xmlns:p14="http://schemas.microsoft.com/office/powerpoint/2010/main" val="29275621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55576" y="476672"/>
            <a:ext cx="7776864" cy="5399112"/>
          </a:xfrm>
        </p:spPr>
        <p:txBody>
          <a:bodyPr>
            <a:normAutofit fontScale="92500"/>
          </a:bodyPr>
          <a:lstStyle/>
          <a:p>
            <a:pPr marL="0" indent="0">
              <a:buNone/>
            </a:pPr>
            <a:r>
              <a:rPr lang="tr-TR" altLang="tr-TR" dirty="0">
                <a:solidFill>
                  <a:schemeClr val="accent6">
                    <a:lumMod val="50000"/>
                  </a:schemeClr>
                </a:solidFill>
                <a:latin typeface="Calibri" panose="020F0502020204030204" pitchFamily="34" charset="0"/>
              </a:rPr>
              <a:t>Davranım bozukluğunda psikolojik yaklaşımlar ve </a:t>
            </a:r>
            <a:r>
              <a:rPr lang="tr-TR" altLang="tr-TR" dirty="0" smtClean="0">
                <a:solidFill>
                  <a:schemeClr val="accent6">
                    <a:lumMod val="50000"/>
                  </a:schemeClr>
                </a:solidFill>
                <a:latin typeface="Calibri" panose="020F0502020204030204" pitchFamily="34" charset="0"/>
              </a:rPr>
              <a:t>tedavi:</a:t>
            </a:r>
          </a:p>
          <a:p>
            <a:pPr marL="0" indent="0">
              <a:buNone/>
            </a:pPr>
            <a:endParaRPr lang="tr-TR" altLang="tr-TR" dirty="0" smtClean="0">
              <a:solidFill>
                <a:schemeClr val="accent6">
                  <a:lumMod val="50000"/>
                </a:schemeClr>
              </a:solidFill>
              <a:latin typeface="Calibri" panose="020F0502020204030204" pitchFamily="34" charset="0"/>
            </a:endParaRPr>
          </a:p>
          <a:p>
            <a:pPr lvl="0">
              <a:buFont typeface="Wingdings" panose="05000000000000000000" pitchFamily="2" charset="2"/>
              <a:buChar char="q"/>
            </a:pPr>
            <a:r>
              <a:rPr lang="tr-TR" dirty="0">
                <a:solidFill>
                  <a:schemeClr val="accent6">
                    <a:lumMod val="50000"/>
                  </a:schemeClr>
                </a:solidFill>
              </a:rPr>
              <a:t>Bilişsel-davranışsal </a:t>
            </a:r>
            <a:r>
              <a:rPr lang="tr-TR" dirty="0" smtClean="0">
                <a:solidFill>
                  <a:schemeClr val="accent6">
                    <a:lumMod val="50000"/>
                  </a:schemeClr>
                </a:solidFill>
              </a:rPr>
              <a:t>tedavi</a:t>
            </a:r>
          </a:p>
          <a:p>
            <a:pPr marL="0" lvl="0" indent="0">
              <a:buNone/>
            </a:pPr>
            <a:endParaRPr lang="tr-TR" dirty="0" smtClean="0">
              <a:solidFill>
                <a:schemeClr val="accent6">
                  <a:lumMod val="50000"/>
                </a:schemeClr>
              </a:solidFill>
            </a:endParaRPr>
          </a:p>
          <a:p>
            <a:pPr lvl="0">
              <a:buFont typeface="Wingdings" panose="05000000000000000000" pitchFamily="2" charset="2"/>
              <a:buChar char="q"/>
            </a:pPr>
            <a:r>
              <a:rPr lang="tr-TR" dirty="0" smtClean="0">
                <a:solidFill>
                  <a:schemeClr val="accent6">
                    <a:lumMod val="50000"/>
                  </a:schemeClr>
                </a:solidFill>
              </a:rPr>
              <a:t>Aile </a:t>
            </a:r>
            <a:r>
              <a:rPr lang="tr-TR" dirty="0">
                <a:solidFill>
                  <a:schemeClr val="accent6">
                    <a:lumMod val="50000"/>
                  </a:schemeClr>
                </a:solidFill>
              </a:rPr>
              <a:t>odaklı </a:t>
            </a:r>
            <a:r>
              <a:rPr lang="tr-TR" dirty="0" smtClean="0">
                <a:solidFill>
                  <a:schemeClr val="accent6">
                    <a:lumMod val="50000"/>
                  </a:schemeClr>
                </a:solidFill>
              </a:rPr>
              <a:t>müdahaleler</a:t>
            </a:r>
          </a:p>
          <a:p>
            <a:pPr lvl="0">
              <a:buFont typeface="Wingdings" panose="05000000000000000000" pitchFamily="2" charset="2"/>
              <a:buChar char="q"/>
            </a:pPr>
            <a:endParaRPr lang="tr-TR" dirty="0">
              <a:solidFill>
                <a:schemeClr val="accent6">
                  <a:lumMod val="50000"/>
                </a:schemeClr>
              </a:solidFill>
            </a:endParaRPr>
          </a:p>
          <a:p>
            <a:pPr lvl="0">
              <a:buFont typeface="Wingdings" panose="05000000000000000000" pitchFamily="2" charset="2"/>
              <a:buChar char="q"/>
            </a:pPr>
            <a:r>
              <a:rPr lang="tr-TR" dirty="0">
                <a:solidFill>
                  <a:schemeClr val="accent6">
                    <a:lumMod val="50000"/>
                  </a:schemeClr>
                </a:solidFill>
              </a:rPr>
              <a:t>Ebeveyn yönetimi </a:t>
            </a:r>
            <a:r>
              <a:rPr lang="tr-TR" dirty="0" smtClean="0">
                <a:solidFill>
                  <a:schemeClr val="accent6">
                    <a:lumMod val="50000"/>
                  </a:schemeClr>
                </a:solidFill>
              </a:rPr>
              <a:t>eğitimi</a:t>
            </a:r>
          </a:p>
          <a:p>
            <a:pPr lvl="0">
              <a:buFont typeface="Wingdings" panose="05000000000000000000" pitchFamily="2" charset="2"/>
              <a:buChar char="q"/>
            </a:pPr>
            <a:endParaRPr lang="tr-TR" dirty="0">
              <a:solidFill>
                <a:schemeClr val="accent6">
                  <a:lumMod val="50000"/>
                </a:schemeClr>
              </a:solidFill>
            </a:endParaRPr>
          </a:p>
          <a:p>
            <a:pPr lvl="0">
              <a:buFont typeface="Wingdings" panose="05000000000000000000" pitchFamily="2" charset="2"/>
              <a:buChar char="q"/>
            </a:pPr>
            <a:r>
              <a:rPr lang="tr-TR" dirty="0">
                <a:solidFill>
                  <a:schemeClr val="accent6">
                    <a:lumMod val="50000"/>
                  </a:schemeClr>
                </a:solidFill>
              </a:rPr>
              <a:t>Çok sistemli </a:t>
            </a:r>
            <a:r>
              <a:rPr lang="tr-TR" dirty="0" smtClean="0">
                <a:solidFill>
                  <a:schemeClr val="accent6">
                    <a:lumMod val="50000"/>
                  </a:schemeClr>
                </a:solidFill>
              </a:rPr>
              <a:t>tedavi</a:t>
            </a:r>
          </a:p>
          <a:p>
            <a:pPr lvl="0">
              <a:buFont typeface="Wingdings" panose="05000000000000000000" pitchFamily="2" charset="2"/>
              <a:buChar char="q"/>
            </a:pPr>
            <a:endParaRPr lang="tr-TR" dirty="0" smtClean="0">
              <a:solidFill>
                <a:schemeClr val="accent6">
                  <a:lumMod val="50000"/>
                </a:schemeClr>
              </a:solidFill>
            </a:endParaRPr>
          </a:p>
          <a:p>
            <a:pPr lvl="0">
              <a:buFont typeface="Wingdings" panose="05000000000000000000" pitchFamily="2" charset="2"/>
              <a:buChar char="q"/>
            </a:pPr>
            <a:r>
              <a:rPr lang="tr-TR" dirty="0" err="1" smtClean="0">
                <a:solidFill>
                  <a:schemeClr val="accent6">
                    <a:lumMod val="50000"/>
                  </a:schemeClr>
                </a:solidFill>
              </a:rPr>
              <a:t>Psikofarmakolojik</a:t>
            </a:r>
            <a:r>
              <a:rPr lang="tr-TR" dirty="0" smtClean="0">
                <a:solidFill>
                  <a:schemeClr val="accent6">
                    <a:lumMod val="50000"/>
                  </a:schemeClr>
                </a:solidFill>
              </a:rPr>
              <a:t> müdahale</a:t>
            </a:r>
            <a:endParaRPr lang="tr-TR" dirty="0">
              <a:solidFill>
                <a:schemeClr val="accent6">
                  <a:lumMod val="50000"/>
                </a:schemeClr>
              </a:solidFill>
              <a:latin typeface="Calibri" panose="020F0502020204030204" pitchFamily="34" charset="0"/>
            </a:endParaRPr>
          </a:p>
        </p:txBody>
      </p:sp>
      <p:sp>
        <p:nvSpPr>
          <p:cNvPr id="4" name="Alt Başlık 2"/>
          <p:cNvSpPr txBox="1">
            <a:spLocks/>
          </p:cNvSpPr>
          <p:nvPr/>
        </p:nvSpPr>
        <p:spPr>
          <a:xfrm>
            <a:off x="179513" y="6525344"/>
            <a:ext cx="3600400" cy="302354"/>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9pPr>
          </a:lstStyle>
          <a:p>
            <a:pPr marL="0" indent="0">
              <a:buNone/>
            </a:pPr>
            <a:r>
              <a:rPr lang="tr-TR" sz="1400" b="1" dirty="0" smtClean="0">
                <a:solidFill>
                  <a:schemeClr val="accent6">
                    <a:lumMod val="50000"/>
                  </a:schemeClr>
                </a:solidFill>
              </a:rPr>
              <a:t>ÇANKAYA REHBERLİK VE ARAŞTIRMA MERKEZİ</a:t>
            </a:r>
            <a:endParaRPr lang="tr-TR" sz="1400" b="1" dirty="0">
              <a:solidFill>
                <a:schemeClr val="accent6">
                  <a:lumMod val="50000"/>
                </a:schemeClr>
              </a:solidFill>
            </a:endParaRPr>
          </a:p>
        </p:txBody>
      </p:sp>
    </p:spTree>
    <p:extLst>
      <p:ext uri="{BB962C8B-B14F-4D97-AF65-F5344CB8AC3E}">
        <p14:creationId xmlns:p14="http://schemas.microsoft.com/office/powerpoint/2010/main" val="34342378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332656"/>
            <a:ext cx="8219256" cy="6048672"/>
          </a:xfrm>
        </p:spPr>
        <p:txBody>
          <a:bodyPr>
            <a:noAutofit/>
          </a:bodyPr>
          <a:lstStyle/>
          <a:p>
            <a:pPr marL="0" indent="0" algn="ctr">
              <a:buNone/>
            </a:pPr>
            <a:r>
              <a:rPr lang="tr-TR" sz="2600" b="1" dirty="0">
                <a:solidFill>
                  <a:schemeClr val="accent6">
                    <a:lumMod val="50000"/>
                  </a:schemeClr>
                </a:solidFill>
              </a:rPr>
              <a:t>AİLELERE ÖNERİLER</a:t>
            </a:r>
          </a:p>
          <a:p>
            <a:pPr algn="just"/>
            <a:endParaRPr lang="tr-TR" sz="2000" dirty="0">
              <a:solidFill>
                <a:schemeClr val="accent6">
                  <a:lumMod val="50000"/>
                </a:schemeClr>
              </a:solidFill>
            </a:endParaRPr>
          </a:p>
          <a:p>
            <a:pPr lvl="0" algn="just"/>
            <a:r>
              <a:rPr lang="tr-TR" sz="2000" dirty="0">
                <a:solidFill>
                  <a:schemeClr val="accent6">
                    <a:lumMod val="50000"/>
                  </a:schemeClr>
                </a:solidFill>
              </a:rPr>
              <a:t>Davranış bozukluğu olan çocukların anne babaları, öncelikle bu problemi kabul etmeli, uzmanlardan ve çocuğun öğretmenlerinden gizlemeye çalışmamalıdır. </a:t>
            </a:r>
            <a:endParaRPr lang="tr-TR" sz="2000" dirty="0" smtClean="0">
              <a:solidFill>
                <a:schemeClr val="accent6">
                  <a:lumMod val="50000"/>
                </a:schemeClr>
              </a:solidFill>
            </a:endParaRPr>
          </a:p>
          <a:p>
            <a:pPr lvl="0" algn="just"/>
            <a:endParaRPr lang="tr-TR" sz="2000" dirty="0">
              <a:solidFill>
                <a:schemeClr val="accent6">
                  <a:lumMod val="50000"/>
                </a:schemeClr>
              </a:solidFill>
            </a:endParaRPr>
          </a:p>
          <a:p>
            <a:pPr lvl="0" algn="just"/>
            <a:r>
              <a:rPr lang="tr-TR" sz="2000" dirty="0">
                <a:solidFill>
                  <a:schemeClr val="accent6">
                    <a:lumMod val="50000"/>
                  </a:schemeClr>
                </a:solidFill>
              </a:rPr>
              <a:t>Çocukta bazı davranış bozuklukları olduğu belirlenmişse, çocuğa karşı soğukkanlı ve sakin davranılmalı, davranışlarından dolayı çocuğu etiketlemekten, örneğin bazı yaramazlıkları olan çocuğa hemen “</a:t>
            </a:r>
            <a:r>
              <a:rPr lang="tr-TR" sz="2000" dirty="0" err="1">
                <a:solidFill>
                  <a:schemeClr val="accent6">
                    <a:lumMod val="50000"/>
                  </a:schemeClr>
                </a:solidFill>
              </a:rPr>
              <a:t>hiperaktif</a:t>
            </a:r>
            <a:r>
              <a:rPr lang="tr-TR" sz="2000" dirty="0">
                <a:solidFill>
                  <a:schemeClr val="accent6">
                    <a:lumMod val="50000"/>
                  </a:schemeClr>
                </a:solidFill>
              </a:rPr>
              <a:t>” etiketi vurmaktan kaçınılmalıdır</a:t>
            </a:r>
            <a:r>
              <a:rPr lang="tr-TR" sz="2000" dirty="0" smtClean="0">
                <a:solidFill>
                  <a:schemeClr val="accent6">
                    <a:lumMod val="50000"/>
                  </a:schemeClr>
                </a:solidFill>
              </a:rPr>
              <a:t>.</a:t>
            </a:r>
          </a:p>
          <a:p>
            <a:pPr lvl="0" algn="just"/>
            <a:endParaRPr lang="tr-TR" sz="2000" dirty="0">
              <a:solidFill>
                <a:schemeClr val="accent6">
                  <a:lumMod val="50000"/>
                </a:schemeClr>
              </a:solidFill>
            </a:endParaRPr>
          </a:p>
          <a:p>
            <a:pPr lvl="0" algn="just"/>
            <a:r>
              <a:rPr lang="tr-TR" sz="2000" dirty="0">
                <a:solidFill>
                  <a:schemeClr val="accent6">
                    <a:lumMod val="50000"/>
                  </a:schemeClr>
                </a:solidFill>
              </a:rPr>
              <a:t>Anne babalar çocuğun olumsuz davranışları bilinçli olarak yaptığını düşünmemelidir. Bu davranışları ile çevrelerine bir mesaj vermeye çalıştıklarını ya da rahatsız oldukları bir durumu ifade etmek için yaptıklarını unutmamalıdırlar. </a:t>
            </a:r>
            <a:endParaRPr lang="tr-TR" sz="2000" dirty="0" smtClean="0">
              <a:solidFill>
                <a:schemeClr val="accent6">
                  <a:lumMod val="50000"/>
                </a:schemeClr>
              </a:solidFill>
            </a:endParaRPr>
          </a:p>
          <a:p>
            <a:pPr lvl="0" algn="just"/>
            <a:endParaRPr lang="tr-TR" sz="2000" dirty="0">
              <a:solidFill>
                <a:schemeClr val="accent6">
                  <a:lumMod val="50000"/>
                </a:schemeClr>
              </a:solidFill>
            </a:endParaRPr>
          </a:p>
        </p:txBody>
      </p:sp>
      <p:sp>
        <p:nvSpPr>
          <p:cNvPr id="4" name="Alt Başlık 2"/>
          <p:cNvSpPr txBox="1">
            <a:spLocks/>
          </p:cNvSpPr>
          <p:nvPr/>
        </p:nvSpPr>
        <p:spPr>
          <a:xfrm>
            <a:off x="179513" y="6525344"/>
            <a:ext cx="3600400" cy="302354"/>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9pPr>
          </a:lstStyle>
          <a:p>
            <a:pPr marL="0" indent="0">
              <a:buNone/>
            </a:pPr>
            <a:r>
              <a:rPr lang="tr-TR" sz="1400" b="1" dirty="0" smtClean="0">
                <a:solidFill>
                  <a:schemeClr val="accent6">
                    <a:lumMod val="50000"/>
                  </a:schemeClr>
                </a:solidFill>
              </a:rPr>
              <a:t>ÇANKAYA REHBERLİK VE ARAŞTIRMA MERKEZİ</a:t>
            </a:r>
            <a:endParaRPr lang="tr-TR" sz="1400" b="1" dirty="0">
              <a:solidFill>
                <a:schemeClr val="accent6">
                  <a:lumMod val="50000"/>
                </a:schemeClr>
              </a:solidFill>
            </a:endParaRPr>
          </a:p>
        </p:txBody>
      </p:sp>
    </p:spTree>
    <p:extLst>
      <p:ext uri="{BB962C8B-B14F-4D97-AF65-F5344CB8AC3E}">
        <p14:creationId xmlns:p14="http://schemas.microsoft.com/office/powerpoint/2010/main" val="6632023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3568" y="476672"/>
            <a:ext cx="8003232" cy="5616624"/>
          </a:xfrm>
        </p:spPr>
        <p:txBody>
          <a:bodyPr>
            <a:normAutofit fontScale="70000" lnSpcReduction="20000"/>
          </a:bodyPr>
          <a:lstStyle/>
          <a:p>
            <a:pPr lvl="0" algn="just"/>
            <a:r>
              <a:rPr lang="tr-TR" dirty="0">
                <a:solidFill>
                  <a:schemeClr val="accent6">
                    <a:lumMod val="50000"/>
                  </a:schemeClr>
                </a:solidFill>
              </a:rPr>
              <a:t>Davranışların kendiliğinden geçmesi beklenmemelidir. </a:t>
            </a:r>
            <a:r>
              <a:rPr lang="tr-TR" b="1" dirty="0">
                <a:solidFill>
                  <a:schemeClr val="accent6">
                    <a:lumMod val="50000"/>
                  </a:schemeClr>
                </a:solidFill>
              </a:rPr>
              <a:t>Uyum ve davranış bozuklukları altında yatan sebepler ortadan kaldırdıktan sonra geçer. </a:t>
            </a:r>
            <a:endParaRPr lang="tr-TR" dirty="0">
              <a:solidFill>
                <a:schemeClr val="accent6">
                  <a:lumMod val="50000"/>
                </a:schemeClr>
              </a:solidFill>
            </a:endParaRPr>
          </a:p>
          <a:p>
            <a:pPr algn="just"/>
            <a:r>
              <a:rPr lang="tr-TR" dirty="0">
                <a:solidFill>
                  <a:schemeClr val="accent6">
                    <a:lumMod val="50000"/>
                  </a:schemeClr>
                </a:solidFill>
              </a:rPr>
              <a:t>NOT: Burada dikkat edilmesi gereken nokta gelişim dönemi özellikleri olarak ortaya çıkan sorunların zaman içinde düzeleceğidir</a:t>
            </a:r>
            <a:r>
              <a:rPr lang="tr-TR" dirty="0" smtClean="0">
                <a:solidFill>
                  <a:schemeClr val="accent6">
                    <a:lumMod val="50000"/>
                  </a:schemeClr>
                </a:solidFill>
              </a:rPr>
              <a:t>.</a:t>
            </a:r>
          </a:p>
          <a:p>
            <a:pPr algn="just"/>
            <a:endParaRPr lang="tr-TR" dirty="0">
              <a:solidFill>
                <a:schemeClr val="accent6">
                  <a:lumMod val="50000"/>
                </a:schemeClr>
              </a:solidFill>
            </a:endParaRPr>
          </a:p>
          <a:p>
            <a:pPr algn="just"/>
            <a:endParaRPr lang="tr-TR" dirty="0">
              <a:solidFill>
                <a:schemeClr val="accent6">
                  <a:lumMod val="50000"/>
                </a:schemeClr>
              </a:solidFill>
            </a:endParaRPr>
          </a:p>
          <a:p>
            <a:pPr algn="just"/>
            <a:r>
              <a:rPr lang="tr-TR" dirty="0">
                <a:solidFill>
                  <a:schemeClr val="accent6">
                    <a:lumMod val="50000"/>
                  </a:schemeClr>
                </a:solidFill>
              </a:rPr>
              <a:t>Bazı davranış bozukluklarının nedeni biyolojik olabilir. Bu tıbbi muayene ile belirlenebilecek bir şeydir. Ancak çoğu davranış bozukluğunda olumsuz aile ortamı ve karı koca çatışmalarının büyük rol oynadığı bilinmektedir. Bu nedenle, anne babalar, çocuklarında görülen davranış bozukluklarında </a:t>
            </a:r>
            <a:endParaRPr lang="tr-TR" dirty="0" smtClean="0">
              <a:solidFill>
                <a:schemeClr val="accent6">
                  <a:lumMod val="50000"/>
                </a:schemeClr>
              </a:solidFill>
            </a:endParaRPr>
          </a:p>
          <a:p>
            <a:pPr lvl="1" algn="just">
              <a:buFont typeface="Wingdings" panose="05000000000000000000" pitchFamily="2" charset="2"/>
              <a:buChar char="§"/>
            </a:pPr>
            <a:r>
              <a:rPr lang="tr-TR" sz="2300" dirty="0" smtClean="0">
                <a:solidFill>
                  <a:schemeClr val="accent4">
                    <a:lumMod val="50000"/>
                  </a:schemeClr>
                </a:solidFill>
              </a:rPr>
              <a:t>Kendi </a:t>
            </a:r>
            <a:r>
              <a:rPr lang="tr-TR" sz="2300" dirty="0">
                <a:solidFill>
                  <a:schemeClr val="accent4">
                    <a:lumMod val="50000"/>
                  </a:schemeClr>
                </a:solidFill>
              </a:rPr>
              <a:t>aile ortamlarının, </a:t>
            </a:r>
            <a:endParaRPr lang="tr-TR" sz="2300" dirty="0" smtClean="0">
              <a:solidFill>
                <a:schemeClr val="accent4">
                  <a:lumMod val="50000"/>
                </a:schemeClr>
              </a:solidFill>
            </a:endParaRPr>
          </a:p>
          <a:p>
            <a:pPr lvl="1" algn="just">
              <a:buFont typeface="Wingdings" panose="05000000000000000000" pitchFamily="2" charset="2"/>
              <a:buChar char="§"/>
            </a:pPr>
            <a:r>
              <a:rPr lang="tr-TR" sz="2300" dirty="0">
                <a:solidFill>
                  <a:schemeClr val="accent4">
                    <a:lumMod val="50000"/>
                  </a:schemeClr>
                </a:solidFill>
              </a:rPr>
              <a:t>E</a:t>
            </a:r>
            <a:r>
              <a:rPr lang="tr-TR" sz="2300" dirty="0" smtClean="0">
                <a:solidFill>
                  <a:schemeClr val="accent4">
                    <a:lumMod val="50000"/>
                  </a:schemeClr>
                </a:solidFill>
              </a:rPr>
              <a:t>şler </a:t>
            </a:r>
            <a:r>
              <a:rPr lang="tr-TR" sz="2300" dirty="0">
                <a:solidFill>
                  <a:schemeClr val="accent4">
                    <a:lumMod val="50000"/>
                  </a:schemeClr>
                </a:solidFill>
              </a:rPr>
              <a:t>arasındaki çatışmaların veya </a:t>
            </a:r>
            <a:endParaRPr lang="tr-TR" sz="2300" dirty="0" smtClean="0">
              <a:solidFill>
                <a:schemeClr val="accent4">
                  <a:lumMod val="50000"/>
                </a:schemeClr>
              </a:solidFill>
            </a:endParaRPr>
          </a:p>
          <a:p>
            <a:pPr lvl="1" algn="just">
              <a:buFont typeface="Wingdings" panose="05000000000000000000" pitchFamily="2" charset="2"/>
              <a:buChar char="§"/>
            </a:pPr>
            <a:r>
              <a:rPr lang="tr-TR" sz="2300" dirty="0">
                <a:solidFill>
                  <a:schemeClr val="accent4">
                    <a:lumMod val="50000"/>
                  </a:schemeClr>
                </a:solidFill>
              </a:rPr>
              <a:t>A</a:t>
            </a:r>
            <a:r>
              <a:rPr lang="tr-TR" sz="2300" dirty="0" smtClean="0">
                <a:solidFill>
                  <a:schemeClr val="accent4">
                    <a:lumMod val="50000"/>
                  </a:schemeClr>
                </a:solidFill>
              </a:rPr>
              <a:t>nne-baba-çocuk </a:t>
            </a:r>
            <a:r>
              <a:rPr lang="tr-TR" sz="2300" dirty="0">
                <a:solidFill>
                  <a:schemeClr val="accent4">
                    <a:lumMod val="50000"/>
                  </a:schemeClr>
                </a:solidFill>
              </a:rPr>
              <a:t>ilişkisinin niteliğinin </a:t>
            </a:r>
            <a:r>
              <a:rPr lang="tr-TR" sz="2300" dirty="0" smtClean="0">
                <a:solidFill>
                  <a:schemeClr val="accent4">
                    <a:lumMod val="50000"/>
                  </a:schemeClr>
                </a:solidFill>
              </a:rPr>
              <a:t>etkili </a:t>
            </a:r>
            <a:r>
              <a:rPr lang="tr-TR" sz="2300" dirty="0">
                <a:solidFill>
                  <a:schemeClr val="accent4">
                    <a:lumMod val="50000"/>
                  </a:schemeClr>
                </a:solidFill>
              </a:rPr>
              <a:t>olabileceğinin farkında olmalıdır. </a:t>
            </a:r>
            <a:endParaRPr lang="tr-TR" sz="2300" dirty="0" smtClean="0">
              <a:solidFill>
                <a:schemeClr val="accent4">
                  <a:lumMod val="50000"/>
                </a:schemeClr>
              </a:solidFill>
            </a:endParaRPr>
          </a:p>
          <a:p>
            <a:pPr marL="457200" lvl="1" indent="0" algn="just">
              <a:buNone/>
            </a:pPr>
            <a:endParaRPr lang="tr-TR" sz="2300" dirty="0" smtClean="0">
              <a:solidFill>
                <a:schemeClr val="accent6">
                  <a:lumMod val="50000"/>
                </a:schemeClr>
              </a:solidFill>
            </a:endParaRPr>
          </a:p>
          <a:p>
            <a:pPr marL="457200" lvl="1" indent="0" algn="just">
              <a:buNone/>
            </a:pPr>
            <a:endParaRPr lang="tr-TR" sz="2300" dirty="0" smtClean="0">
              <a:solidFill>
                <a:schemeClr val="accent6">
                  <a:lumMod val="50000"/>
                </a:schemeClr>
              </a:solidFill>
            </a:endParaRPr>
          </a:p>
          <a:p>
            <a:pPr marL="0" indent="0" algn="just">
              <a:buNone/>
            </a:pPr>
            <a:r>
              <a:rPr lang="tr-TR" dirty="0">
                <a:solidFill>
                  <a:schemeClr val="accent6">
                    <a:lumMod val="50000"/>
                  </a:schemeClr>
                </a:solidFill>
              </a:rPr>
              <a:t> </a:t>
            </a:r>
            <a:r>
              <a:rPr lang="tr-TR" dirty="0" smtClean="0">
                <a:solidFill>
                  <a:schemeClr val="accent6">
                    <a:lumMod val="50000"/>
                  </a:schemeClr>
                </a:solidFill>
              </a:rPr>
              <a:t>      Anne </a:t>
            </a:r>
            <a:r>
              <a:rPr lang="tr-TR" dirty="0">
                <a:solidFill>
                  <a:schemeClr val="accent6">
                    <a:lumMod val="50000"/>
                  </a:schemeClr>
                </a:solidFill>
              </a:rPr>
              <a:t>babanın çocuğa yeterince </a:t>
            </a:r>
            <a:r>
              <a:rPr lang="tr-TR" b="1" dirty="0">
                <a:solidFill>
                  <a:schemeClr val="accent6">
                    <a:lumMod val="50000"/>
                  </a:schemeClr>
                </a:solidFill>
              </a:rPr>
              <a:t>ilgi ve sevgisini gösterememesi, ihmal, aile içi şiddet</a:t>
            </a:r>
            <a:r>
              <a:rPr lang="tr-TR" dirty="0">
                <a:solidFill>
                  <a:schemeClr val="accent6">
                    <a:lumMod val="50000"/>
                  </a:schemeClr>
                </a:solidFill>
              </a:rPr>
              <a:t> vb. durumlar davranış bozukluklarının aileden kaynaklanan en önemli nedenleri arasında sıralanmaktadır.</a:t>
            </a:r>
          </a:p>
          <a:p>
            <a:pPr algn="just"/>
            <a:endParaRPr lang="tr-TR" dirty="0">
              <a:solidFill>
                <a:schemeClr val="accent6">
                  <a:lumMod val="50000"/>
                </a:schemeClr>
              </a:solidFill>
            </a:endParaRPr>
          </a:p>
          <a:p>
            <a:pPr algn="just"/>
            <a:endParaRPr lang="tr-TR" dirty="0">
              <a:solidFill>
                <a:schemeClr val="accent6">
                  <a:lumMod val="50000"/>
                </a:schemeClr>
              </a:solidFill>
            </a:endParaRPr>
          </a:p>
        </p:txBody>
      </p:sp>
      <p:sp>
        <p:nvSpPr>
          <p:cNvPr id="4" name="Alt Başlık 2"/>
          <p:cNvSpPr txBox="1">
            <a:spLocks/>
          </p:cNvSpPr>
          <p:nvPr/>
        </p:nvSpPr>
        <p:spPr>
          <a:xfrm>
            <a:off x="179513" y="6525344"/>
            <a:ext cx="3600400" cy="302354"/>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9pPr>
          </a:lstStyle>
          <a:p>
            <a:pPr marL="0" indent="0">
              <a:buNone/>
            </a:pPr>
            <a:r>
              <a:rPr lang="tr-TR" sz="1400" b="1" dirty="0" smtClean="0">
                <a:solidFill>
                  <a:schemeClr val="accent6">
                    <a:lumMod val="50000"/>
                  </a:schemeClr>
                </a:solidFill>
              </a:rPr>
              <a:t>ÇANKAYA REHBERLİK VE ARAŞTIRMA MERKEZİ</a:t>
            </a:r>
            <a:endParaRPr lang="tr-TR" sz="1400" b="1" dirty="0">
              <a:solidFill>
                <a:schemeClr val="accent6">
                  <a:lumMod val="50000"/>
                </a:schemeClr>
              </a:solidFill>
            </a:endParaRPr>
          </a:p>
        </p:txBody>
      </p:sp>
    </p:spTree>
    <p:extLst>
      <p:ext uri="{BB962C8B-B14F-4D97-AF65-F5344CB8AC3E}">
        <p14:creationId xmlns:p14="http://schemas.microsoft.com/office/powerpoint/2010/main" val="429190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11560" y="260648"/>
            <a:ext cx="8075240" cy="6048672"/>
          </a:xfrm>
        </p:spPr>
        <p:txBody>
          <a:bodyPr>
            <a:noAutofit/>
          </a:bodyPr>
          <a:lstStyle/>
          <a:p>
            <a:pPr algn="just"/>
            <a:endParaRPr lang="tr-TR" sz="2200" dirty="0" smtClean="0">
              <a:solidFill>
                <a:schemeClr val="accent6">
                  <a:lumMod val="50000"/>
                </a:schemeClr>
              </a:solidFill>
            </a:endParaRPr>
          </a:p>
          <a:p>
            <a:pPr algn="just"/>
            <a:r>
              <a:rPr lang="tr-TR" sz="2200" dirty="0" smtClean="0">
                <a:solidFill>
                  <a:schemeClr val="accent6">
                    <a:lumMod val="50000"/>
                  </a:schemeClr>
                </a:solidFill>
              </a:rPr>
              <a:t>Anne </a:t>
            </a:r>
            <a:r>
              <a:rPr lang="tr-TR" sz="2200" dirty="0">
                <a:solidFill>
                  <a:schemeClr val="accent6">
                    <a:lumMod val="50000"/>
                  </a:schemeClr>
                </a:solidFill>
              </a:rPr>
              <a:t>babalar ihtiyaç duyduklarında, çözemedikleri bir sorunla karşılaştıklarında bir evlilik ve aile danışmanına başvurmalı, </a:t>
            </a:r>
            <a:r>
              <a:rPr lang="tr-TR" sz="2200" b="1" dirty="0">
                <a:solidFill>
                  <a:schemeClr val="accent6">
                    <a:lumMod val="50000"/>
                  </a:schemeClr>
                </a:solidFill>
              </a:rPr>
              <a:t>gerekli yardımı almalıdırlar</a:t>
            </a:r>
            <a:r>
              <a:rPr lang="tr-TR" sz="2200" dirty="0" smtClean="0">
                <a:solidFill>
                  <a:schemeClr val="accent6">
                    <a:lumMod val="50000"/>
                  </a:schemeClr>
                </a:solidFill>
              </a:rPr>
              <a:t>.</a:t>
            </a:r>
          </a:p>
          <a:p>
            <a:pPr lvl="0" algn="just"/>
            <a:endParaRPr lang="tr-TR" sz="2200" dirty="0" smtClean="0">
              <a:solidFill>
                <a:schemeClr val="accent6">
                  <a:lumMod val="50000"/>
                </a:schemeClr>
              </a:solidFill>
            </a:endParaRPr>
          </a:p>
          <a:p>
            <a:pPr lvl="0" algn="just"/>
            <a:endParaRPr lang="tr-TR" sz="2200" dirty="0">
              <a:solidFill>
                <a:schemeClr val="accent6">
                  <a:lumMod val="50000"/>
                </a:schemeClr>
              </a:solidFill>
            </a:endParaRPr>
          </a:p>
          <a:p>
            <a:pPr lvl="0" algn="just"/>
            <a:r>
              <a:rPr lang="tr-TR" sz="2200" dirty="0">
                <a:solidFill>
                  <a:schemeClr val="accent6">
                    <a:lumMod val="50000"/>
                  </a:schemeClr>
                </a:solidFill>
              </a:rPr>
              <a:t> Hangi tür davranış bozukluğuna sahip olursa olsun çocuğa karşı şiddet kullanmak, çocuğu suçlamak, utandırmak, azarlamak, aşağılamak gibi davranışlardan anne babalar özenle </a:t>
            </a:r>
            <a:r>
              <a:rPr lang="tr-TR" sz="2200" dirty="0" smtClean="0">
                <a:solidFill>
                  <a:schemeClr val="accent6">
                    <a:lumMod val="50000"/>
                  </a:schemeClr>
                </a:solidFill>
              </a:rPr>
              <a:t>kaçınmalıdır.</a:t>
            </a:r>
          </a:p>
          <a:p>
            <a:pPr lvl="0" algn="just"/>
            <a:endParaRPr lang="tr-TR" sz="2200" dirty="0">
              <a:solidFill>
                <a:schemeClr val="accent6">
                  <a:lumMod val="50000"/>
                </a:schemeClr>
              </a:solidFill>
            </a:endParaRPr>
          </a:p>
          <a:p>
            <a:pPr lvl="0" algn="just"/>
            <a:endParaRPr lang="tr-TR" sz="2200" dirty="0" smtClean="0">
              <a:solidFill>
                <a:schemeClr val="accent6">
                  <a:lumMod val="50000"/>
                </a:schemeClr>
              </a:solidFill>
            </a:endParaRPr>
          </a:p>
          <a:p>
            <a:pPr lvl="0" algn="just"/>
            <a:r>
              <a:rPr lang="tr-TR" sz="2200" dirty="0" smtClean="0">
                <a:solidFill>
                  <a:schemeClr val="accent6">
                    <a:lumMod val="50000"/>
                  </a:schemeClr>
                </a:solidFill>
              </a:rPr>
              <a:t>Anne </a:t>
            </a:r>
            <a:r>
              <a:rPr lang="tr-TR" sz="2200" dirty="0">
                <a:solidFill>
                  <a:schemeClr val="accent6">
                    <a:lumMod val="50000"/>
                  </a:schemeClr>
                </a:solidFill>
              </a:rPr>
              <a:t>babalar, çocukta bazı davranış bozukluklarının ortaya çıkmaması için, davranışlarıyla çocuğa iyi model olabilmelidir. </a:t>
            </a:r>
          </a:p>
          <a:p>
            <a:pPr lvl="0" algn="just"/>
            <a:endParaRPr lang="tr-TR" sz="2200" dirty="0">
              <a:solidFill>
                <a:schemeClr val="accent6">
                  <a:lumMod val="50000"/>
                </a:schemeClr>
              </a:solidFill>
            </a:endParaRPr>
          </a:p>
          <a:p>
            <a:pPr algn="just"/>
            <a:endParaRPr lang="tr-TR" sz="2200" dirty="0">
              <a:solidFill>
                <a:schemeClr val="accent6">
                  <a:lumMod val="50000"/>
                </a:schemeClr>
              </a:solidFill>
            </a:endParaRPr>
          </a:p>
        </p:txBody>
      </p:sp>
      <p:sp>
        <p:nvSpPr>
          <p:cNvPr id="4" name="Alt Başlık 2"/>
          <p:cNvSpPr txBox="1">
            <a:spLocks/>
          </p:cNvSpPr>
          <p:nvPr/>
        </p:nvSpPr>
        <p:spPr>
          <a:xfrm>
            <a:off x="179513" y="6525344"/>
            <a:ext cx="3600400" cy="302354"/>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9pPr>
          </a:lstStyle>
          <a:p>
            <a:pPr marL="0" indent="0">
              <a:buNone/>
            </a:pPr>
            <a:r>
              <a:rPr lang="tr-TR" sz="1400" b="1" dirty="0" smtClean="0">
                <a:solidFill>
                  <a:schemeClr val="accent6">
                    <a:lumMod val="50000"/>
                  </a:schemeClr>
                </a:solidFill>
              </a:rPr>
              <a:t>ÇANKAYA REHBERLİK VE ARAŞTIRMA MERKEZİ</a:t>
            </a:r>
            <a:endParaRPr lang="tr-TR" sz="1400" b="1" dirty="0">
              <a:solidFill>
                <a:schemeClr val="accent6">
                  <a:lumMod val="50000"/>
                </a:schemeClr>
              </a:solidFill>
            </a:endParaRPr>
          </a:p>
        </p:txBody>
      </p:sp>
    </p:spTree>
    <p:extLst>
      <p:ext uri="{BB962C8B-B14F-4D97-AF65-F5344CB8AC3E}">
        <p14:creationId xmlns:p14="http://schemas.microsoft.com/office/powerpoint/2010/main" val="17227187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3568" y="838200"/>
            <a:ext cx="8003232" cy="4419600"/>
          </a:xfrm>
        </p:spPr>
        <p:txBody>
          <a:bodyPr/>
          <a:lstStyle/>
          <a:p>
            <a:pPr algn="just"/>
            <a:r>
              <a:rPr lang="tr-TR" dirty="0">
                <a:solidFill>
                  <a:schemeClr val="accent6">
                    <a:lumMod val="50000"/>
                  </a:schemeClr>
                </a:solidFill>
              </a:rPr>
              <a:t>Anne babalar çocukla etkili iletişim kurmanın yollarını öğrenmeli ve gerektiğinde bunun için destek almaya açık olabilmelidir.</a:t>
            </a:r>
          </a:p>
          <a:p>
            <a:pPr lvl="0" algn="just"/>
            <a:endParaRPr lang="tr-TR" dirty="0" smtClean="0">
              <a:solidFill>
                <a:schemeClr val="accent6">
                  <a:lumMod val="50000"/>
                </a:schemeClr>
              </a:solidFill>
            </a:endParaRPr>
          </a:p>
          <a:p>
            <a:pPr lvl="0" algn="just"/>
            <a:endParaRPr lang="tr-TR" dirty="0" smtClean="0">
              <a:solidFill>
                <a:schemeClr val="accent6">
                  <a:lumMod val="50000"/>
                </a:schemeClr>
              </a:solidFill>
            </a:endParaRPr>
          </a:p>
          <a:p>
            <a:pPr lvl="0" algn="just"/>
            <a:r>
              <a:rPr lang="tr-TR" dirty="0" smtClean="0">
                <a:solidFill>
                  <a:schemeClr val="accent6">
                    <a:lumMod val="50000"/>
                  </a:schemeClr>
                </a:solidFill>
              </a:rPr>
              <a:t>Çocuk </a:t>
            </a:r>
            <a:r>
              <a:rPr lang="tr-TR" dirty="0">
                <a:solidFill>
                  <a:schemeClr val="accent6">
                    <a:lumMod val="50000"/>
                  </a:schemeClr>
                </a:solidFill>
              </a:rPr>
              <a:t>sinirliyken onunla tartışmaya girilmemelidir. Anne baba hem kendisi hem de çocuğun sakinleşmesi için mola vermeli, beklemeli ve daha sonra yaptığı davranış ile ilgili konuşmalıdır. </a:t>
            </a:r>
          </a:p>
          <a:p>
            <a:pPr algn="just"/>
            <a:endParaRPr lang="tr-TR" dirty="0">
              <a:solidFill>
                <a:schemeClr val="accent6">
                  <a:lumMod val="50000"/>
                </a:schemeClr>
              </a:solidFill>
            </a:endParaRPr>
          </a:p>
        </p:txBody>
      </p:sp>
      <p:sp>
        <p:nvSpPr>
          <p:cNvPr id="4" name="Alt Başlık 2"/>
          <p:cNvSpPr txBox="1">
            <a:spLocks/>
          </p:cNvSpPr>
          <p:nvPr/>
        </p:nvSpPr>
        <p:spPr>
          <a:xfrm>
            <a:off x="179513" y="6525344"/>
            <a:ext cx="3600400" cy="302354"/>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9pPr>
          </a:lstStyle>
          <a:p>
            <a:pPr marL="0" indent="0">
              <a:buNone/>
            </a:pPr>
            <a:r>
              <a:rPr lang="tr-TR" sz="1400" b="1" dirty="0" smtClean="0">
                <a:solidFill>
                  <a:schemeClr val="accent6">
                    <a:lumMod val="50000"/>
                  </a:schemeClr>
                </a:solidFill>
              </a:rPr>
              <a:t>ÇANKAYA REHBERLİK VE ARAŞTIRMA MERKEZİ</a:t>
            </a:r>
            <a:endParaRPr lang="tr-TR" sz="1400" b="1" dirty="0">
              <a:solidFill>
                <a:schemeClr val="accent6">
                  <a:lumMod val="50000"/>
                </a:schemeClr>
              </a:solidFill>
            </a:endParaRPr>
          </a:p>
        </p:txBody>
      </p:sp>
    </p:spTree>
    <p:extLst>
      <p:ext uri="{BB962C8B-B14F-4D97-AF65-F5344CB8AC3E}">
        <p14:creationId xmlns:p14="http://schemas.microsoft.com/office/powerpoint/2010/main" val="30422282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55576" y="476672"/>
            <a:ext cx="7931224" cy="5111080"/>
          </a:xfrm>
        </p:spPr>
        <p:txBody>
          <a:bodyPr>
            <a:normAutofit fontScale="85000" lnSpcReduction="20000"/>
          </a:bodyPr>
          <a:lstStyle/>
          <a:p>
            <a:pPr lvl="0"/>
            <a:r>
              <a:rPr lang="tr-TR" dirty="0">
                <a:solidFill>
                  <a:schemeClr val="accent6">
                    <a:lumMod val="50000"/>
                  </a:schemeClr>
                </a:solidFill>
              </a:rPr>
              <a:t>Çocuğa sosyal gelişimine uygun çeşitli sorumluluklar verilmelidir. Böylece çocuğa başarma duygusu yaşatılmış olur. </a:t>
            </a:r>
            <a:endParaRPr lang="tr-TR" dirty="0" smtClean="0">
              <a:solidFill>
                <a:schemeClr val="accent6">
                  <a:lumMod val="50000"/>
                </a:schemeClr>
              </a:solidFill>
            </a:endParaRPr>
          </a:p>
          <a:p>
            <a:pPr lvl="0"/>
            <a:endParaRPr lang="tr-TR" dirty="0" smtClean="0">
              <a:solidFill>
                <a:schemeClr val="accent6">
                  <a:lumMod val="50000"/>
                </a:schemeClr>
              </a:solidFill>
            </a:endParaRPr>
          </a:p>
          <a:p>
            <a:pPr lvl="0"/>
            <a:endParaRPr lang="tr-TR" dirty="0">
              <a:solidFill>
                <a:schemeClr val="accent6">
                  <a:lumMod val="50000"/>
                </a:schemeClr>
              </a:solidFill>
            </a:endParaRPr>
          </a:p>
          <a:p>
            <a:pPr lvl="0"/>
            <a:r>
              <a:rPr lang="tr-TR" dirty="0">
                <a:solidFill>
                  <a:schemeClr val="accent6">
                    <a:lumMod val="50000"/>
                  </a:schemeClr>
                </a:solidFill>
              </a:rPr>
              <a:t>Sorumluluk almadığı durumlarda, çocuk iğnelenmemelidir, çocuk davranışıyla yüzleştirilmeli fakat “ben demiştim, bak gördün mü? Kim yalancı” gibi yorumlar yapılmamalıdır</a:t>
            </a:r>
            <a:r>
              <a:rPr lang="tr-TR" dirty="0" smtClean="0">
                <a:solidFill>
                  <a:schemeClr val="accent6">
                    <a:lumMod val="50000"/>
                  </a:schemeClr>
                </a:solidFill>
              </a:rPr>
              <a:t>.</a:t>
            </a:r>
          </a:p>
          <a:p>
            <a:pPr lvl="0"/>
            <a:endParaRPr lang="tr-TR" dirty="0" smtClean="0">
              <a:solidFill>
                <a:schemeClr val="accent6">
                  <a:lumMod val="50000"/>
                </a:schemeClr>
              </a:solidFill>
            </a:endParaRPr>
          </a:p>
          <a:p>
            <a:pPr lvl="0"/>
            <a:endParaRPr lang="tr-TR" dirty="0">
              <a:solidFill>
                <a:schemeClr val="accent6">
                  <a:lumMod val="50000"/>
                </a:schemeClr>
              </a:solidFill>
            </a:endParaRPr>
          </a:p>
          <a:p>
            <a:pPr lvl="0"/>
            <a:r>
              <a:rPr lang="tr-TR" dirty="0">
                <a:solidFill>
                  <a:schemeClr val="accent6">
                    <a:lumMod val="50000"/>
                  </a:schemeClr>
                </a:solidFill>
              </a:rPr>
              <a:t>Çocuğa yaptığı bu davranışların dezavantajları gösterilmelidir. Saldırgan davranış göstererek isteklerini elde edemeyeceği anlatılmalı ve olumsuz davranışlarının sonucunda maddi ya da manevi kazanç elde etmesi engellenmelidir.</a:t>
            </a:r>
          </a:p>
          <a:p>
            <a:pPr algn="just"/>
            <a:endParaRPr lang="tr-TR" dirty="0">
              <a:solidFill>
                <a:schemeClr val="accent6">
                  <a:lumMod val="50000"/>
                </a:schemeClr>
              </a:solidFill>
            </a:endParaRPr>
          </a:p>
        </p:txBody>
      </p:sp>
      <p:sp>
        <p:nvSpPr>
          <p:cNvPr id="4" name="Alt Başlık 2"/>
          <p:cNvSpPr txBox="1">
            <a:spLocks/>
          </p:cNvSpPr>
          <p:nvPr/>
        </p:nvSpPr>
        <p:spPr>
          <a:xfrm>
            <a:off x="179513" y="6525344"/>
            <a:ext cx="3600400" cy="302354"/>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9pPr>
          </a:lstStyle>
          <a:p>
            <a:pPr marL="0" indent="0">
              <a:buNone/>
            </a:pPr>
            <a:r>
              <a:rPr lang="tr-TR" sz="1400" b="1" dirty="0" smtClean="0">
                <a:solidFill>
                  <a:schemeClr val="accent6">
                    <a:lumMod val="50000"/>
                  </a:schemeClr>
                </a:solidFill>
              </a:rPr>
              <a:t>ÇANKAYA REHBERLİK VE ARAŞTIRMA MERKEZİ</a:t>
            </a:r>
            <a:endParaRPr lang="tr-TR" sz="1400" b="1" dirty="0">
              <a:solidFill>
                <a:schemeClr val="accent6">
                  <a:lumMod val="50000"/>
                </a:schemeClr>
              </a:solidFill>
            </a:endParaRPr>
          </a:p>
        </p:txBody>
      </p:sp>
    </p:spTree>
    <p:extLst>
      <p:ext uri="{BB962C8B-B14F-4D97-AF65-F5344CB8AC3E}">
        <p14:creationId xmlns:p14="http://schemas.microsoft.com/office/powerpoint/2010/main" val="5666087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11560" y="476672"/>
            <a:ext cx="8075240" cy="5760640"/>
          </a:xfrm>
        </p:spPr>
        <p:txBody>
          <a:bodyPr>
            <a:noAutofit/>
          </a:bodyPr>
          <a:lstStyle/>
          <a:p>
            <a:pPr lvl="0" algn="just"/>
            <a:r>
              <a:rPr lang="tr-TR" sz="2000" dirty="0">
                <a:solidFill>
                  <a:schemeClr val="accent6">
                    <a:lumMod val="50000"/>
                  </a:schemeClr>
                </a:solidFill>
              </a:rPr>
              <a:t>Eğer çocuk okula gidiyorsa, çocuğun okuldaki ve ailedeki davranışları benzer ve farklılıklarıyla incelenmeli, öğretmenlerle mutlaka işbirliği yapılmalıdır. </a:t>
            </a:r>
            <a:endParaRPr lang="tr-TR" sz="2000" dirty="0" smtClean="0">
              <a:solidFill>
                <a:schemeClr val="accent6">
                  <a:lumMod val="50000"/>
                </a:schemeClr>
              </a:solidFill>
            </a:endParaRPr>
          </a:p>
          <a:p>
            <a:pPr lvl="0" algn="just"/>
            <a:endParaRPr lang="tr-TR" sz="2000" dirty="0" smtClean="0">
              <a:solidFill>
                <a:schemeClr val="accent6">
                  <a:lumMod val="50000"/>
                </a:schemeClr>
              </a:solidFill>
            </a:endParaRPr>
          </a:p>
          <a:p>
            <a:pPr lvl="0" algn="just"/>
            <a:endParaRPr lang="tr-TR" sz="2000" dirty="0">
              <a:solidFill>
                <a:schemeClr val="accent6">
                  <a:lumMod val="50000"/>
                </a:schemeClr>
              </a:solidFill>
            </a:endParaRPr>
          </a:p>
          <a:p>
            <a:pPr lvl="0" algn="just"/>
            <a:r>
              <a:rPr lang="tr-TR" sz="2000" dirty="0" smtClean="0">
                <a:solidFill>
                  <a:schemeClr val="accent6">
                    <a:lumMod val="50000"/>
                  </a:schemeClr>
                </a:solidFill>
              </a:rPr>
              <a:t>Davranış </a:t>
            </a:r>
            <a:r>
              <a:rPr lang="tr-TR" sz="2000" dirty="0">
                <a:solidFill>
                  <a:schemeClr val="accent6">
                    <a:lumMod val="50000"/>
                  </a:schemeClr>
                </a:solidFill>
              </a:rPr>
              <a:t>problemi olan anne babalar bir araya gelerek sorunlarını paylaşabilir ve deneyimlerini, gözlemlerini, çocuğun davranış problemlerinin nasıl düzeltilebildiğini birbirlerine aktarabilir, birbirlerine destek olabilirler. </a:t>
            </a:r>
            <a:endParaRPr lang="tr-TR" sz="2000" dirty="0" smtClean="0">
              <a:solidFill>
                <a:schemeClr val="accent6">
                  <a:lumMod val="50000"/>
                </a:schemeClr>
              </a:solidFill>
            </a:endParaRPr>
          </a:p>
          <a:p>
            <a:pPr lvl="0" algn="just"/>
            <a:endParaRPr lang="tr-TR" sz="2000" dirty="0" smtClean="0">
              <a:solidFill>
                <a:schemeClr val="accent6">
                  <a:lumMod val="50000"/>
                </a:schemeClr>
              </a:solidFill>
            </a:endParaRPr>
          </a:p>
          <a:p>
            <a:pPr lvl="0" algn="just"/>
            <a:endParaRPr lang="tr-TR" sz="2000" dirty="0">
              <a:solidFill>
                <a:schemeClr val="accent6">
                  <a:lumMod val="50000"/>
                </a:schemeClr>
              </a:solidFill>
            </a:endParaRPr>
          </a:p>
          <a:p>
            <a:pPr lvl="0" algn="just"/>
            <a:r>
              <a:rPr lang="tr-TR" sz="2000" dirty="0">
                <a:solidFill>
                  <a:schemeClr val="accent6">
                    <a:lumMod val="50000"/>
                  </a:schemeClr>
                </a:solidFill>
              </a:rPr>
              <a:t>İlk etapta çocuğunuz, sizdeki değişime katılmaya/sizinle işbirliği yapmaya pek istekli olmayabilir. Zaman zaman engellerle ve geriye gitme ile karşılaşabilirsiniz. </a:t>
            </a:r>
            <a:r>
              <a:rPr lang="tr-TR" sz="2000" dirty="0" smtClean="0">
                <a:solidFill>
                  <a:schemeClr val="accent6">
                    <a:lumMod val="50000"/>
                  </a:schemeClr>
                </a:solidFill>
              </a:rPr>
              <a:t>Bununla </a:t>
            </a:r>
            <a:r>
              <a:rPr lang="tr-TR" sz="2000" dirty="0">
                <a:solidFill>
                  <a:schemeClr val="accent6">
                    <a:lumMod val="50000"/>
                  </a:schemeClr>
                </a:solidFill>
              </a:rPr>
              <a:t>birlikte </a:t>
            </a:r>
            <a:r>
              <a:rPr lang="tr-TR" sz="2000" dirty="0" smtClean="0">
                <a:solidFill>
                  <a:schemeClr val="accent6">
                    <a:lumMod val="50000"/>
                  </a:schemeClr>
                </a:solidFill>
              </a:rPr>
              <a:t>sabırla ve </a:t>
            </a:r>
            <a:r>
              <a:rPr lang="tr-TR" sz="2000" dirty="0">
                <a:solidFill>
                  <a:schemeClr val="accent6">
                    <a:lumMod val="50000"/>
                  </a:schemeClr>
                </a:solidFill>
              </a:rPr>
              <a:t>tutarlı bir tutumla zaman içinde olumsuz davranışlarda azalma görülecektir.</a:t>
            </a:r>
          </a:p>
          <a:p>
            <a:pPr algn="just"/>
            <a:endParaRPr lang="tr-TR" sz="2000" dirty="0">
              <a:solidFill>
                <a:schemeClr val="accent6">
                  <a:lumMod val="50000"/>
                </a:schemeClr>
              </a:solidFill>
            </a:endParaRPr>
          </a:p>
        </p:txBody>
      </p:sp>
      <p:sp>
        <p:nvSpPr>
          <p:cNvPr id="4" name="Alt Başlık 2"/>
          <p:cNvSpPr txBox="1">
            <a:spLocks/>
          </p:cNvSpPr>
          <p:nvPr/>
        </p:nvSpPr>
        <p:spPr>
          <a:xfrm>
            <a:off x="179513" y="6525344"/>
            <a:ext cx="3600400" cy="302354"/>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9pPr>
          </a:lstStyle>
          <a:p>
            <a:pPr marL="0" indent="0">
              <a:buNone/>
            </a:pPr>
            <a:r>
              <a:rPr lang="tr-TR" sz="1400" b="1" dirty="0" smtClean="0">
                <a:solidFill>
                  <a:schemeClr val="accent6">
                    <a:lumMod val="50000"/>
                  </a:schemeClr>
                </a:solidFill>
              </a:rPr>
              <a:t>ÇANKAYA REHBERLİK VE ARAŞTIRMA MERKEZİ</a:t>
            </a:r>
            <a:endParaRPr lang="tr-TR" sz="1400" b="1" dirty="0">
              <a:solidFill>
                <a:schemeClr val="accent6">
                  <a:lumMod val="50000"/>
                </a:schemeClr>
              </a:solidFill>
            </a:endParaRPr>
          </a:p>
        </p:txBody>
      </p:sp>
    </p:spTree>
    <p:extLst>
      <p:ext uri="{BB962C8B-B14F-4D97-AF65-F5344CB8AC3E}">
        <p14:creationId xmlns:p14="http://schemas.microsoft.com/office/powerpoint/2010/main" val="37478418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9552" y="188640"/>
            <a:ext cx="8003232" cy="6048672"/>
          </a:xfrm>
        </p:spPr>
        <p:txBody>
          <a:bodyPr>
            <a:normAutofit fontScale="47500" lnSpcReduction="20000"/>
          </a:bodyPr>
          <a:lstStyle/>
          <a:p>
            <a:pPr marL="0" indent="0" algn="ctr">
              <a:buNone/>
            </a:pPr>
            <a:r>
              <a:rPr lang="tr-TR" sz="5500" b="1" dirty="0">
                <a:solidFill>
                  <a:schemeClr val="accent6">
                    <a:lumMod val="50000"/>
                  </a:schemeClr>
                </a:solidFill>
              </a:rPr>
              <a:t>ANNE </a:t>
            </a:r>
            <a:r>
              <a:rPr lang="tr-TR" sz="5500" b="1" dirty="0" smtClean="0">
                <a:solidFill>
                  <a:schemeClr val="accent6">
                    <a:lumMod val="50000"/>
                  </a:schemeClr>
                </a:solidFill>
              </a:rPr>
              <a:t>BABALAR İÇİN KISA İPUÇLARI …</a:t>
            </a:r>
          </a:p>
          <a:p>
            <a:pPr marL="0" indent="0" algn="just">
              <a:buNone/>
            </a:pPr>
            <a:endParaRPr lang="tr-TR" b="1" dirty="0">
              <a:solidFill>
                <a:schemeClr val="accent6">
                  <a:lumMod val="50000"/>
                </a:schemeClr>
              </a:solidFill>
            </a:endParaRPr>
          </a:p>
          <a:p>
            <a:pPr lvl="0" algn="just"/>
            <a:r>
              <a:rPr lang="tr-TR" sz="3500" b="1" dirty="0">
                <a:solidFill>
                  <a:schemeClr val="accent6">
                    <a:lumMod val="50000"/>
                  </a:schemeClr>
                </a:solidFill>
              </a:rPr>
              <a:t>Evde koyduğunuz her kuralı emir tarzında olmadan, açık bir şekilde ifade edin ve nedenlerini açıklayın</a:t>
            </a:r>
            <a:r>
              <a:rPr lang="tr-TR" sz="3500" b="1" dirty="0" smtClean="0">
                <a:solidFill>
                  <a:schemeClr val="accent6">
                    <a:lumMod val="50000"/>
                  </a:schemeClr>
                </a:solidFill>
              </a:rPr>
              <a:t>.</a:t>
            </a:r>
          </a:p>
          <a:p>
            <a:pPr lvl="0" algn="just"/>
            <a:endParaRPr lang="tr-TR" sz="3500" b="1" dirty="0">
              <a:solidFill>
                <a:schemeClr val="accent6">
                  <a:lumMod val="50000"/>
                </a:schemeClr>
              </a:solidFill>
            </a:endParaRPr>
          </a:p>
          <a:p>
            <a:pPr lvl="0" algn="just"/>
            <a:r>
              <a:rPr lang="tr-TR" sz="3500" b="1" dirty="0">
                <a:solidFill>
                  <a:schemeClr val="accent6">
                    <a:lumMod val="50000"/>
                  </a:schemeClr>
                </a:solidFill>
              </a:rPr>
              <a:t>Tartışmaktan kaçının, olayları güç savaşına </a:t>
            </a:r>
            <a:r>
              <a:rPr lang="tr-TR" sz="3500" b="1" dirty="0" smtClean="0">
                <a:solidFill>
                  <a:schemeClr val="accent6">
                    <a:lumMod val="50000"/>
                  </a:schemeClr>
                </a:solidFill>
              </a:rPr>
              <a:t>çevirmeyin</a:t>
            </a:r>
          </a:p>
          <a:p>
            <a:pPr lvl="0" algn="just"/>
            <a:endParaRPr lang="tr-TR" sz="3500" b="1" dirty="0">
              <a:solidFill>
                <a:schemeClr val="accent6">
                  <a:lumMod val="50000"/>
                </a:schemeClr>
              </a:solidFill>
            </a:endParaRPr>
          </a:p>
          <a:p>
            <a:pPr lvl="0" algn="just"/>
            <a:r>
              <a:rPr lang="tr-TR" sz="3500" b="1" dirty="0">
                <a:solidFill>
                  <a:schemeClr val="accent6">
                    <a:lumMod val="50000"/>
                  </a:schemeClr>
                </a:solidFill>
              </a:rPr>
              <a:t>Duyguları ile olumsuz davranışları arasında bağlantıyı görün ve dile getirin</a:t>
            </a:r>
            <a:r>
              <a:rPr lang="tr-TR" sz="3500" b="1" dirty="0" smtClean="0">
                <a:solidFill>
                  <a:schemeClr val="accent6">
                    <a:lumMod val="50000"/>
                  </a:schemeClr>
                </a:solidFill>
              </a:rPr>
              <a:t>.</a:t>
            </a:r>
          </a:p>
          <a:p>
            <a:pPr lvl="0" algn="just"/>
            <a:endParaRPr lang="tr-TR" sz="3500" b="1" dirty="0">
              <a:solidFill>
                <a:schemeClr val="accent6">
                  <a:lumMod val="50000"/>
                </a:schemeClr>
              </a:solidFill>
            </a:endParaRPr>
          </a:p>
          <a:p>
            <a:pPr lvl="0" algn="just"/>
            <a:r>
              <a:rPr lang="tr-TR" sz="3500" b="1" dirty="0">
                <a:solidFill>
                  <a:schemeClr val="accent6">
                    <a:lumMod val="50000"/>
                  </a:schemeClr>
                </a:solidFill>
              </a:rPr>
              <a:t>Eşiniz ile aranızda fikir birliği oluşturarak, sizden tek ses çıkmasını sağlayın.</a:t>
            </a:r>
          </a:p>
          <a:p>
            <a:pPr lvl="0" algn="just"/>
            <a:r>
              <a:rPr lang="tr-TR" sz="3500" b="1" dirty="0">
                <a:solidFill>
                  <a:schemeClr val="accent6">
                    <a:lumMod val="50000"/>
                  </a:schemeClr>
                </a:solidFill>
              </a:rPr>
              <a:t>Kimlerle arkadaşlık ettiğini bilin</a:t>
            </a:r>
            <a:r>
              <a:rPr lang="tr-TR" sz="3500" b="1" dirty="0" smtClean="0">
                <a:solidFill>
                  <a:schemeClr val="accent6">
                    <a:lumMod val="50000"/>
                  </a:schemeClr>
                </a:solidFill>
              </a:rPr>
              <a:t>.</a:t>
            </a:r>
          </a:p>
          <a:p>
            <a:pPr lvl="0" algn="just"/>
            <a:endParaRPr lang="tr-TR" sz="3500" b="1" dirty="0">
              <a:solidFill>
                <a:schemeClr val="accent6">
                  <a:lumMod val="50000"/>
                </a:schemeClr>
              </a:solidFill>
            </a:endParaRPr>
          </a:p>
          <a:p>
            <a:pPr lvl="0" algn="just"/>
            <a:r>
              <a:rPr lang="tr-TR" sz="3500" b="1" dirty="0">
                <a:solidFill>
                  <a:schemeClr val="accent6">
                    <a:lumMod val="50000"/>
                  </a:schemeClr>
                </a:solidFill>
              </a:rPr>
              <a:t>Çocuğun olumlu davranışını gördüğünüzde pekiştirin. Örneğin; arkadaşıyla oynarken, kavga etmediğinde ve bağırmadığında bunu sözel olarak ödüllendirin. </a:t>
            </a:r>
            <a:endParaRPr lang="tr-TR" sz="3500" b="1" dirty="0" smtClean="0">
              <a:solidFill>
                <a:schemeClr val="accent6">
                  <a:lumMod val="50000"/>
                </a:schemeClr>
              </a:solidFill>
            </a:endParaRPr>
          </a:p>
          <a:p>
            <a:pPr lvl="0" algn="just"/>
            <a:endParaRPr lang="tr-TR" sz="3500" b="1" dirty="0">
              <a:solidFill>
                <a:schemeClr val="accent6">
                  <a:lumMod val="50000"/>
                </a:schemeClr>
              </a:solidFill>
            </a:endParaRPr>
          </a:p>
          <a:p>
            <a:pPr lvl="0" algn="just"/>
            <a:r>
              <a:rPr lang="tr-TR" sz="3500" b="1" dirty="0">
                <a:solidFill>
                  <a:schemeClr val="accent6">
                    <a:lumMod val="50000"/>
                  </a:schemeClr>
                </a:solidFill>
              </a:rPr>
              <a:t>Çocuğun sportif faaliyetlerde bulunmasına ve belirli bir süre dışarıda oynamasına izin verin. Bu enerjisini boşaltmasını sağlayacaktır</a:t>
            </a:r>
            <a:r>
              <a:rPr lang="tr-TR" sz="3500" b="1" dirty="0" smtClean="0">
                <a:solidFill>
                  <a:schemeClr val="accent6">
                    <a:lumMod val="50000"/>
                  </a:schemeClr>
                </a:solidFill>
              </a:rPr>
              <a:t>.</a:t>
            </a:r>
          </a:p>
          <a:p>
            <a:pPr lvl="0" algn="just"/>
            <a:endParaRPr lang="tr-TR" sz="3500" b="1" dirty="0">
              <a:solidFill>
                <a:schemeClr val="accent6">
                  <a:lumMod val="50000"/>
                </a:schemeClr>
              </a:solidFill>
            </a:endParaRPr>
          </a:p>
          <a:p>
            <a:pPr lvl="0" algn="just"/>
            <a:r>
              <a:rPr lang="tr-TR" sz="3500" b="1" dirty="0">
                <a:solidFill>
                  <a:schemeClr val="accent6">
                    <a:lumMod val="50000"/>
                  </a:schemeClr>
                </a:solidFill>
              </a:rPr>
              <a:t>Ailecek yapabileceğiniz etkinlikler planlayın (yemek yeme gibi) ve çocuğunuzla birlikte yapabileceğiniz özel etkinlikler oluşturun</a:t>
            </a:r>
            <a:r>
              <a:rPr lang="tr-TR" sz="3500" b="1" dirty="0" smtClean="0">
                <a:solidFill>
                  <a:schemeClr val="accent6">
                    <a:lumMod val="50000"/>
                  </a:schemeClr>
                </a:solidFill>
              </a:rPr>
              <a:t>.</a:t>
            </a:r>
          </a:p>
          <a:p>
            <a:pPr lvl="0" algn="just"/>
            <a:endParaRPr lang="tr-TR" sz="3500" b="1" dirty="0">
              <a:solidFill>
                <a:schemeClr val="accent6">
                  <a:lumMod val="50000"/>
                </a:schemeClr>
              </a:solidFill>
            </a:endParaRPr>
          </a:p>
          <a:p>
            <a:pPr lvl="0" algn="just"/>
            <a:r>
              <a:rPr lang="tr-TR" sz="3500" b="1" dirty="0">
                <a:solidFill>
                  <a:schemeClr val="accent6">
                    <a:lumMod val="50000"/>
                  </a:schemeClr>
                </a:solidFill>
              </a:rPr>
              <a:t>Çocuğun sergilediği saldırgan davranış başkalarının güvenliğini ciddi bir şekilde tehdit etmedikçe bu davranışın üstünde durup çocuğa baskı yapmayın.</a:t>
            </a:r>
          </a:p>
          <a:p>
            <a:pPr algn="just"/>
            <a:endParaRPr lang="tr-TR" sz="3500" b="1" dirty="0">
              <a:solidFill>
                <a:schemeClr val="accent6">
                  <a:lumMod val="50000"/>
                </a:schemeClr>
              </a:solidFill>
            </a:endParaRPr>
          </a:p>
        </p:txBody>
      </p:sp>
      <p:sp>
        <p:nvSpPr>
          <p:cNvPr id="4" name="Alt Başlık 2"/>
          <p:cNvSpPr txBox="1">
            <a:spLocks/>
          </p:cNvSpPr>
          <p:nvPr/>
        </p:nvSpPr>
        <p:spPr>
          <a:xfrm>
            <a:off x="179513" y="6525344"/>
            <a:ext cx="3600400" cy="302354"/>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9pPr>
          </a:lstStyle>
          <a:p>
            <a:pPr marL="0" indent="0">
              <a:buNone/>
            </a:pPr>
            <a:r>
              <a:rPr lang="tr-TR" sz="1400" b="1" dirty="0" smtClean="0">
                <a:solidFill>
                  <a:schemeClr val="accent6">
                    <a:lumMod val="50000"/>
                  </a:schemeClr>
                </a:solidFill>
              </a:rPr>
              <a:t>ÇANKAYA REHBERLİK VE ARAŞTIRMA MERKEZİ</a:t>
            </a:r>
            <a:endParaRPr lang="tr-TR" sz="1400" b="1" dirty="0">
              <a:solidFill>
                <a:schemeClr val="accent6">
                  <a:lumMod val="50000"/>
                </a:schemeClr>
              </a:solidFill>
            </a:endParaRPr>
          </a:p>
        </p:txBody>
      </p:sp>
    </p:spTree>
    <p:extLst>
      <p:ext uri="{BB962C8B-B14F-4D97-AF65-F5344CB8AC3E}">
        <p14:creationId xmlns:p14="http://schemas.microsoft.com/office/powerpoint/2010/main" val="25236217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611560" y="2276872"/>
            <a:ext cx="8208912" cy="1692771"/>
          </a:xfrm>
          <a:prstGeom prst="rect">
            <a:avLst/>
          </a:prstGeom>
        </p:spPr>
        <p:txBody>
          <a:bodyPr wrap="square">
            <a:spAutoFit/>
          </a:bodyPr>
          <a:lstStyle/>
          <a:p>
            <a:pPr algn="just"/>
            <a:r>
              <a:rPr lang="tr-TR" altLang="tr-TR" sz="2600" b="1" dirty="0" smtClean="0">
                <a:solidFill>
                  <a:schemeClr val="accent6">
                    <a:lumMod val="50000"/>
                  </a:schemeClr>
                </a:solidFill>
                <a:latin typeface="Calibri" panose="020F0502020204030204" pitchFamily="34" charset="0"/>
              </a:rPr>
              <a:t>	Davranım bozukluğu(DB), karşı gelme/karşı olma bozukluğu(KGB) ve dikkat eksikliği </a:t>
            </a:r>
            <a:r>
              <a:rPr lang="tr-TR" altLang="tr-TR" sz="2600" b="1" dirty="0" err="1" smtClean="0">
                <a:solidFill>
                  <a:schemeClr val="accent6">
                    <a:lumMod val="50000"/>
                  </a:schemeClr>
                </a:solidFill>
                <a:latin typeface="Calibri" panose="020F0502020204030204" pitchFamily="34" charset="0"/>
              </a:rPr>
              <a:t>hiperaktivite</a:t>
            </a:r>
            <a:r>
              <a:rPr lang="tr-TR" altLang="tr-TR" sz="2600" b="1" dirty="0" smtClean="0">
                <a:solidFill>
                  <a:schemeClr val="accent6">
                    <a:lumMod val="50000"/>
                  </a:schemeClr>
                </a:solidFill>
                <a:latin typeface="Calibri" panose="020F0502020204030204" pitchFamily="34" charset="0"/>
              </a:rPr>
              <a:t> bozukluğu (DEHB) ile birlikte çocuklukta ve ergenlikte yıkıcı davranış bozuklukları(YDB) içinde ele alınır.</a:t>
            </a:r>
          </a:p>
        </p:txBody>
      </p:sp>
      <p:sp>
        <p:nvSpPr>
          <p:cNvPr id="3" name="Alt Başlık 2"/>
          <p:cNvSpPr txBox="1">
            <a:spLocks/>
          </p:cNvSpPr>
          <p:nvPr/>
        </p:nvSpPr>
        <p:spPr>
          <a:xfrm>
            <a:off x="179513" y="6525344"/>
            <a:ext cx="3600400" cy="302354"/>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9pPr>
          </a:lstStyle>
          <a:p>
            <a:pPr marL="0" indent="0">
              <a:buNone/>
            </a:pPr>
            <a:r>
              <a:rPr lang="tr-TR" sz="1400" b="1" dirty="0" smtClean="0">
                <a:solidFill>
                  <a:schemeClr val="accent6">
                    <a:lumMod val="50000"/>
                  </a:schemeClr>
                </a:solidFill>
              </a:rPr>
              <a:t>ÇANKAYA REHBERLİK VE ARAŞTIRMA MERKEZİ</a:t>
            </a:r>
            <a:endParaRPr lang="tr-TR" sz="1400" b="1" dirty="0">
              <a:solidFill>
                <a:schemeClr val="accent6">
                  <a:lumMod val="50000"/>
                </a:schemeClr>
              </a:solidFill>
            </a:endParaRPr>
          </a:p>
        </p:txBody>
      </p:sp>
    </p:spTree>
    <p:extLst>
      <p:ext uri="{BB962C8B-B14F-4D97-AF65-F5344CB8AC3E}">
        <p14:creationId xmlns:p14="http://schemas.microsoft.com/office/powerpoint/2010/main" val="10515207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3568" y="1340768"/>
            <a:ext cx="7467600" cy="4419600"/>
          </a:xfrm>
        </p:spPr>
        <p:txBody>
          <a:bodyPr/>
          <a:lstStyle/>
          <a:p>
            <a:pPr marL="0" indent="0" algn="just">
              <a:buNone/>
            </a:pPr>
            <a:r>
              <a:rPr lang="tr-TR" b="1" dirty="0" smtClean="0"/>
              <a:t>	Böyle </a:t>
            </a:r>
            <a:r>
              <a:rPr lang="tr-TR" b="1" dirty="0"/>
              <a:t>bir durumla karşılaştığınızda ne düşüneceğiniz ya da nasıl davranacağınız konusunda aklınız karışabilir ve yukarıda anlatılanları uygulamakta zorlanabilirsiniz. Bu durumda çocuğunuzun devam ettiği okulun rehberlik servisinden ya da bir uzmandan yardım almanız sizi rahatlatacaktır.</a:t>
            </a:r>
            <a:endParaRPr lang="tr-TR" dirty="0"/>
          </a:p>
          <a:p>
            <a:pPr algn="just"/>
            <a:endParaRPr lang="tr-TR" dirty="0"/>
          </a:p>
        </p:txBody>
      </p:sp>
      <p:sp>
        <p:nvSpPr>
          <p:cNvPr id="4" name="Alt Başlık 2"/>
          <p:cNvSpPr txBox="1">
            <a:spLocks/>
          </p:cNvSpPr>
          <p:nvPr/>
        </p:nvSpPr>
        <p:spPr>
          <a:xfrm>
            <a:off x="179513" y="6525344"/>
            <a:ext cx="3600400" cy="302354"/>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9pPr>
          </a:lstStyle>
          <a:p>
            <a:pPr marL="0" indent="0">
              <a:buNone/>
            </a:pPr>
            <a:r>
              <a:rPr lang="tr-TR" sz="1400" b="1" dirty="0" smtClean="0">
                <a:solidFill>
                  <a:schemeClr val="accent6">
                    <a:lumMod val="50000"/>
                  </a:schemeClr>
                </a:solidFill>
              </a:rPr>
              <a:t>ÇANKAYA REHBERLİK VE ARAŞTIRMA MERKEZİ</a:t>
            </a:r>
            <a:endParaRPr lang="tr-TR" sz="1400" b="1" dirty="0">
              <a:solidFill>
                <a:schemeClr val="accent6">
                  <a:lumMod val="50000"/>
                </a:schemeClr>
              </a:solidFill>
            </a:endParaRPr>
          </a:p>
        </p:txBody>
      </p:sp>
    </p:spTree>
    <p:extLst>
      <p:ext uri="{BB962C8B-B14F-4D97-AF65-F5344CB8AC3E}">
        <p14:creationId xmlns:p14="http://schemas.microsoft.com/office/powerpoint/2010/main" val="430551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3568" y="2276872"/>
            <a:ext cx="7772400" cy="1540767"/>
          </a:xfrm>
        </p:spPr>
        <p:txBody>
          <a:bodyPr>
            <a:normAutofit/>
          </a:bodyPr>
          <a:lstStyle/>
          <a:p>
            <a:pPr marL="68580" indent="0" algn="ctr">
              <a:buNone/>
            </a:pPr>
            <a:r>
              <a:rPr lang="tr-TR" sz="7000" b="1" i="1" dirty="0" smtClean="0">
                <a:solidFill>
                  <a:schemeClr val="accent6">
                    <a:lumMod val="50000"/>
                  </a:schemeClr>
                </a:solidFill>
              </a:rPr>
              <a:t>TEŞEKKÜRLER</a:t>
            </a:r>
            <a:endParaRPr lang="tr-TR" sz="7000" b="1" i="1" dirty="0">
              <a:solidFill>
                <a:schemeClr val="accent6">
                  <a:lumMod val="50000"/>
                </a:schemeClr>
              </a:solidFill>
            </a:endParaRPr>
          </a:p>
        </p:txBody>
      </p:sp>
      <p:sp>
        <p:nvSpPr>
          <p:cNvPr id="5" name="Alt Başlık 2"/>
          <p:cNvSpPr txBox="1">
            <a:spLocks/>
          </p:cNvSpPr>
          <p:nvPr/>
        </p:nvSpPr>
        <p:spPr>
          <a:xfrm>
            <a:off x="179513" y="6525344"/>
            <a:ext cx="3600400" cy="302354"/>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9pPr>
          </a:lstStyle>
          <a:p>
            <a:pPr marL="0" indent="0">
              <a:buNone/>
            </a:pPr>
            <a:r>
              <a:rPr lang="tr-TR" sz="1400" b="1" dirty="0" smtClean="0">
                <a:solidFill>
                  <a:schemeClr val="accent6">
                    <a:lumMod val="50000"/>
                  </a:schemeClr>
                </a:solidFill>
              </a:rPr>
              <a:t>ÇANKAYA REHBERLİK VE ARAŞTIRMA MERKEZİ</a:t>
            </a:r>
            <a:endParaRPr lang="tr-TR" sz="1400" b="1" dirty="0">
              <a:solidFill>
                <a:schemeClr val="accent6">
                  <a:lumMod val="50000"/>
                </a:schemeClr>
              </a:solidFill>
            </a:endParaRPr>
          </a:p>
        </p:txBody>
      </p:sp>
      <p:sp>
        <p:nvSpPr>
          <p:cNvPr id="6" name="Metin kutusu 5"/>
          <p:cNvSpPr txBox="1"/>
          <p:nvPr/>
        </p:nvSpPr>
        <p:spPr>
          <a:xfrm>
            <a:off x="6448467" y="5739882"/>
            <a:ext cx="2664296" cy="1046440"/>
          </a:xfrm>
          <a:prstGeom prst="rect">
            <a:avLst/>
          </a:prstGeom>
          <a:noFill/>
        </p:spPr>
        <p:txBody>
          <a:bodyPr wrap="square" rtlCol="0">
            <a:spAutoFit/>
          </a:bodyPr>
          <a:lstStyle/>
          <a:p>
            <a:r>
              <a:rPr lang="tr-TR" sz="1400" b="1" dirty="0" smtClean="0">
                <a:solidFill>
                  <a:schemeClr val="accent6">
                    <a:lumMod val="50000"/>
                  </a:schemeClr>
                </a:solidFill>
              </a:rPr>
              <a:t>Hazırlayan: </a:t>
            </a:r>
            <a:r>
              <a:rPr lang="tr-TR" sz="1400" b="1" dirty="0" smtClean="0">
                <a:solidFill>
                  <a:schemeClr val="accent6">
                    <a:lumMod val="50000"/>
                  </a:schemeClr>
                </a:solidFill>
              </a:rPr>
              <a:t>Şermin Pınar </a:t>
            </a:r>
            <a:r>
              <a:rPr lang="tr-TR" sz="1400" b="1" dirty="0" err="1" smtClean="0">
                <a:solidFill>
                  <a:schemeClr val="accent6">
                    <a:lumMod val="50000"/>
                  </a:schemeClr>
                </a:solidFill>
              </a:rPr>
              <a:t>Yogev</a:t>
            </a:r>
            <a:endParaRPr lang="tr-TR" sz="1400" b="1" dirty="0" smtClean="0">
              <a:solidFill>
                <a:schemeClr val="accent6">
                  <a:lumMod val="50000"/>
                </a:schemeClr>
              </a:solidFill>
            </a:endParaRPr>
          </a:p>
          <a:p>
            <a:r>
              <a:rPr lang="tr-TR" sz="1200" b="1" dirty="0" smtClean="0">
                <a:solidFill>
                  <a:schemeClr val="accent6">
                    <a:lumMod val="50000"/>
                  </a:schemeClr>
                </a:solidFill>
              </a:rPr>
              <a:t>Bilgi ve Değerlendirme Birimi</a:t>
            </a:r>
          </a:p>
          <a:p>
            <a:r>
              <a:rPr lang="tr-TR" sz="1200" dirty="0">
                <a:solidFill>
                  <a:schemeClr val="accent6">
                    <a:lumMod val="50000"/>
                  </a:schemeClr>
                </a:solidFill>
              </a:rPr>
              <a:t>Şermin Pınar </a:t>
            </a:r>
            <a:r>
              <a:rPr lang="tr-TR" sz="1200" dirty="0" err="1" smtClean="0">
                <a:solidFill>
                  <a:schemeClr val="accent6">
                    <a:lumMod val="50000"/>
                  </a:schemeClr>
                </a:solidFill>
              </a:rPr>
              <a:t>Yogev</a:t>
            </a:r>
            <a:endParaRPr lang="tr-TR" sz="1200" dirty="0" smtClean="0">
              <a:solidFill>
                <a:schemeClr val="accent6">
                  <a:lumMod val="50000"/>
                </a:schemeClr>
              </a:solidFill>
            </a:endParaRPr>
          </a:p>
          <a:p>
            <a:r>
              <a:rPr lang="tr-TR" sz="1200" dirty="0" smtClean="0">
                <a:solidFill>
                  <a:schemeClr val="accent6">
                    <a:lumMod val="50000"/>
                  </a:schemeClr>
                </a:solidFill>
              </a:rPr>
              <a:t>Günsu Ertunç</a:t>
            </a:r>
          </a:p>
          <a:p>
            <a:r>
              <a:rPr lang="tr-TR" sz="1200" dirty="0" smtClean="0">
                <a:solidFill>
                  <a:schemeClr val="accent6">
                    <a:lumMod val="50000"/>
                  </a:schemeClr>
                </a:solidFill>
              </a:rPr>
              <a:t>Gökçen Kılıç</a:t>
            </a:r>
          </a:p>
        </p:txBody>
      </p:sp>
    </p:spTree>
    <p:extLst>
      <p:ext uri="{BB962C8B-B14F-4D97-AF65-F5344CB8AC3E}">
        <p14:creationId xmlns:p14="http://schemas.microsoft.com/office/powerpoint/2010/main" val="12454923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55576" y="1124744"/>
            <a:ext cx="7467600" cy="3556992"/>
          </a:xfrm>
        </p:spPr>
        <p:txBody>
          <a:bodyPr/>
          <a:lstStyle/>
          <a:p>
            <a:pPr marL="0" indent="0" algn="ctr">
              <a:buNone/>
            </a:pPr>
            <a:r>
              <a:rPr lang="tr-TR" b="1" dirty="0" smtClean="0">
                <a:solidFill>
                  <a:schemeClr val="accent6">
                    <a:lumMod val="50000"/>
                  </a:schemeClr>
                </a:solidFill>
              </a:rPr>
              <a:t>Davranım Bozukluğu …</a:t>
            </a:r>
          </a:p>
          <a:p>
            <a:pPr marL="0" indent="0" algn="ctr">
              <a:buNone/>
            </a:pPr>
            <a:endParaRPr lang="tr-TR" b="1" dirty="0" smtClean="0">
              <a:solidFill>
                <a:schemeClr val="accent6">
                  <a:lumMod val="50000"/>
                </a:schemeClr>
              </a:solidFill>
            </a:endParaRPr>
          </a:p>
          <a:p>
            <a:pPr marL="0" indent="0" algn="just">
              <a:buNone/>
            </a:pPr>
            <a:r>
              <a:rPr lang="tr-TR" dirty="0">
                <a:solidFill>
                  <a:schemeClr val="accent6">
                    <a:lumMod val="50000"/>
                  </a:schemeClr>
                </a:solidFill>
              </a:rPr>
              <a:t>	</a:t>
            </a:r>
            <a:r>
              <a:rPr lang="tr-TR" b="1" i="1" dirty="0" smtClean="0">
                <a:solidFill>
                  <a:schemeClr val="accent6">
                    <a:lumMod val="50000"/>
                  </a:schemeClr>
                </a:solidFill>
              </a:rPr>
              <a:t>Bireyi</a:t>
            </a:r>
            <a:r>
              <a:rPr lang="tr-TR" b="1" i="1" dirty="0">
                <a:solidFill>
                  <a:schemeClr val="accent6">
                    <a:lumMod val="50000"/>
                  </a:schemeClr>
                </a:solidFill>
              </a:rPr>
              <a:t>, aileyi ve toplumu olumsuz yönde etkileyen, diğer insanların temel haklarının çiğnendiği, yaşa uygun toplumsal norm ve kuralların hiçe sayıldığı davranışlardan oluşan bir bozukluktur. </a:t>
            </a:r>
            <a:endParaRPr lang="tr-TR" i="1" dirty="0">
              <a:solidFill>
                <a:schemeClr val="accent6">
                  <a:lumMod val="50000"/>
                </a:schemeClr>
              </a:solidFill>
            </a:endParaRPr>
          </a:p>
        </p:txBody>
      </p:sp>
      <p:sp>
        <p:nvSpPr>
          <p:cNvPr id="4" name="Alt Başlık 2"/>
          <p:cNvSpPr txBox="1">
            <a:spLocks/>
          </p:cNvSpPr>
          <p:nvPr/>
        </p:nvSpPr>
        <p:spPr>
          <a:xfrm>
            <a:off x="179513" y="6525344"/>
            <a:ext cx="3600400" cy="302354"/>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9pPr>
          </a:lstStyle>
          <a:p>
            <a:pPr marL="0" indent="0">
              <a:buNone/>
            </a:pPr>
            <a:r>
              <a:rPr lang="tr-TR" sz="1400" b="1" dirty="0" smtClean="0">
                <a:solidFill>
                  <a:schemeClr val="accent6">
                    <a:lumMod val="50000"/>
                  </a:schemeClr>
                </a:solidFill>
              </a:rPr>
              <a:t>ÇANKAYA REHBERLİK VE ARAŞTIRMA MERKEZİ</a:t>
            </a:r>
            <a:endParaRPr lang="tr-TR" sz="1400" b="1" dirty="0">
              <a:solidFill>
                <a:schemeClr val="accent6">
                  <a:lumMod val="50000"/>
                </a:schemeClr>
              </a:solidFill>
            </a:endParaRPr>
          </a:p>
        </p:txBody>
      </p:sp>
    </p:spTree>
    <p:extLst>
      <p:ext uri="{BB962C8B-B14F-4D97-AF65-F5344CB8AC3E}">
        <p14:creationId xmlns:p14="http://schemas.microsoft.com/office/powerpoint/2010/main" val="160497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9552" y="332656"/>
            <a:ext cx="8208912" cy="5760640"/>
          </a:xfrm>
        </p:spPr>
        <p:txBody>
          <a:bodyPr>
            <a:noAutofit/>
          </a:bodyPr>
          <a:lstStyle/>
          <a:p>
            <a:pPr marL="0" indent="0" algn="just">
              <a:buNone/>
            </a:pPr>
            <a:r>
              <a:rPr lang="tr-TR" sz="2000" dirty="0" smtClean="0">
                <a:solidFill>
                  <a:schemeClr val="accent6">
                    <a:lumMod val="50000"/>
                  </a:schemeClr>
                </a:solidFill>
              </a:rPr>
              <a:t>DSM-4-TR </a:t>
            </a:r>
            <a:r>
              <a:rPr lang="tr-TR" sz="2000" dirty="0">
                <a:solidFill>
                  <a:schemeClr val="accent6">
                    <a:lumMod val="50000"/>
                  </a:schemeClr>
                </a:solidFill>
              </a:rPr>
              <a:t>Davranım Bozukluğuna İlişkin Tanısal Kriterler ise şu şekildedir: </a:t>
            </a:r>
            <a:endParaRPr lang="tr-TR" sz="2000" dirty="0" smtClean="0">
              <a:solidFill>
                <a:schemeClr val="accent6">
                  <a:lumMod val="50000"/>
                </a:schemeClr>
              </a:solidFill>
            </a:endParaRPr>
          </a:p>
          <a:p>
            <a:pPr marL="0" indent="0" algn="just">
              <a:buNone/>
            </a:pPr>
            <a:endParaRPr lang="tr-TR" sz="2000" dirty="0" smtClean="0">
              <a:solidFill>
                <a:schemeClr val="accent6">
                  <a:lumMod val="50000"/>
                </a:schemeClr>
              </a:solidFill>
            </a:endParaRPr>
          </a:p>
          <a:p>
            <a:pPr lvl="0" algn="just"/>
            <a:r>
              <a:rPr lang="tr-TR" sz="2000" dirty="0" smtClean="0">
                <a:solidFill>
                  <a:schemeClr val="accent6">
                    <a:lumMod val="50000"/>
                  </a:schemeClr>
                </a:solidFill>
              </a:rPr>
              <a:t>Genellikle </a:t>
            </a:r>
            <a:r>
              <a:rPr lang="tr-TR" sz="2000" dirty="0">
                <a:solidFill>
                  <a:schemeClr val="accent6">
                    <a:lumMod val="50000"/>
                  </a:schemeClr>
                </a:solidFill>
              </a:rPr>
              <a:t>kaba davranır, başkalarını tehdit eder, gözlerini korkutur</a:t>
            </a:r>
            <a:r>
              <a:rPr lang="tr-TR" sz="2000" dirty="0" smtClean="0">
                <a:solidFill>
                  <a:schemeClr val="accent6">
                    <a:lumMod val="50000"/>
                  </a:schemeClr>
                </a:solidFill>
              </a:rPr>
              <a:t>.</a:t>
            </a:r>
          </a:p>
          <a:p>
            <a:pPr lvl="0" algn="just"/>
            <a:endParaRPr lang="tr-TR" sz="2000" dirty="0">
              <a:solidFill>
                <a:schemeClr val="accent6">
                  <a:lumMod val="50000"/>
                </a:schemeClr>
              </a:solidFill>
            </a:endParaRPr>
          </a:p>
          <a:p>
            <a:pPr lvl="0" algn="just"/>
            <a:r>
              <a:rPr lang="tr-TR" sz="2000" dirty="0">
                <a:solidFill>
                  <a:schemeClr val="accent6">
                    <a:lumMod val="50000"/>
                  </a:schemeClr>
                </a:solidFill>
              </a:rPr>
              <a:t>Genellikle kavga başlatır</a:t>
            </a:r>
            <a:r>
              <a:rPr lang="tr-TR" sz="2000" dirty="0" smtClean="0">
                <a:solidFill>
                  <a:schemeClr val="accent6">
                    <a:lumMod val="50000"/>
                  </a:schemeClr>
                </a:solidFill>
              </a:rPr>
              <a:t>.</a:t>
            </a:r>
          </a:p>
          <a:p>
            <a:pPr lvl="0" algn="just"/>
            <a:endParaRPr lang="tr-TR" sz="2000" dirty="0">
              <a:solidFill>
                <a:schemeClr val="accent6">
                  <a:lumMod val="50000"/>
                </a:schemeClr>
              </a:solidFill>
            </a:endParaRPr>
          </a:p>
          <a:p>
            <a:pPr lvl="0" algn="just"/>
            <a:r>
              <a:rPr lang="tr-TR" sz="2000" dirty="0">
                <a:solidFill>
                  <a:schemeClr val="accent6">
                    <a:lumMod val="50000"/>
                  </a:schemeClr>
                </a:solidFill>
              </a:rPr>
              <a:t>Başkalarına ciddi bedensel zarar verebilecek silah kullanmıştır</a:t>
            </a:r>
            <a:r>
              <a:rPr lang="tr-TR" sz="2000" dirty="0" smtClean="0">
                <a:solidFill>
                  <a:schemeClr val="accent6">
                    <a:lumMod val="50000"/>
                  </a:schemeClr>
                </a:solidFill>
              </a:rPr>
              <a:t>.</a:t>
            </a:r>
          </a:p>
          <a:p>
            <a:pPr lvl="0" algn="just"/>
            <a:endParaRPr lang="tr-TR" sz="2000" dirty="0">
              <a:solidFill>
                <a:schemeClr val="accent6">
                  <a:lumMod val="50000"/>
                </a:schemeClr>
              </a:solidFill>
            </a:endParaRPr>
          </a:p>
          <a:p>
            <a:pPr lvl="0" algn="just"/>
            <a:r>
              <a:rPr lang="tr-TR" sz="2000" dirty="0">
                <a:solidFill>
                  <a:schemeClr val="accent6">
                    <a:lumMod val="50000"/>
                  </a:schemeClr>
                </a:solidFill>
              </a:rPr>
              <a:t>Diğer insanlara fiziksel şiddet uygulamıştır</a:t>
            </a:r>
            <a:r>
              <a:rPr lang="tr-TR" sz="2000" dirty="0" smtClean="0">
                <a:solidFill>
                  <a:schemeClr val="accent6">
                    <a:lumMod val="50000"/>
                  </a:schemeClr>
                </a:solidFill>
              </a:rPr>
              <a:t>.</a:t>
            </a:r>
          </a:p>
          <a:p>
            <a:pPr lvl="0" algn="just"/>
            <a:endParaRPr lang="tr-TR" sz="2000" dirty="0">
              <a:solidFill>
                <a:schemeClr val="accent6">
                  <a:lumMod val="50000"/>
                </a:schemeClr>
              </a:solidFill>
            </a:endParaRPr>
          </a:p>
          <a:p>
            <a:pPr lvl="0" algn="just"/>
            <a:r>
              <a:rPr lang="tr-TR" sz="2000" dirty="0">
                <a:solidFill>
                  <a:schemeClr val="accent6">
                    <a:lumMod val="50000"/>
                  </a:schemeClr>
                </a:solidFill>
              </a:rPr>
              <a:t>Hayvanlara fiziksel şiddet uygulamıştır</a:t>
            </a:r>
            <a:r>
              <a:rPr lang="tr-TR" sz="2000" dirty="0" smtClean="0">
                <a:solidFill>
                  <a:schemeClr val="accent6">
                    <a:lumMod val="50000"/>
                  </a:schemeClr>
                </a:solidFill>
              </a:rPr>
              <a:t>.</a:t>
            </a:r>
          </a:p>
          <a:p>
            <a:pPr lvl="0" algn="just"/>
            <a:endParaRPr lang="tr-TR" sz="2000" dirty="0">
              <a:solidFill>
                <a:schemeClr val="accent6">
                  <a:lumMod val="50000"/>
                </a:schemeClr>
              </a:solidFill>
            </a:endParaRPr>
          </a:p>
          <a:p>
            <a:pPr lvl="0" algn="just"/>
            <a:r>
              <a:rPr lang="tr-TR" sz="2000" dirty="0">
                <a:solidFill>
                  <a:schemeClr val="accent6">
                    <a:lumMod val="50000"/>
                  </a:schemeClr>
                </a:solidFill>
              </a:rPr>
              <a:t>Kurbanını rahatsız ederek hırsızlık yapmıştır</a:t>
            </a:r>
            <a:r>
              <a:rPr lang="tr-TR" sz="2000" dirty="0" smtClean="0">
                <a:solidFill>
                  <a:schemeClr val="accent6">
                    <a:lumMod val="50000"/>
                  </a:schemeClr>
                </a:solidFill>
              </a:rPr>
              <a:t>.</a:t>
            </a:r>
          </a:p>
          <a:p>
            <a:pPr lvl="0" algn="just"/>
            <a:endParaRPr lang="tr-TR" sz="2000" dirty="0">
              <a:solidFill>
                <a:schemeClr val="accent6">
                  <a:lumMod val="50000"/>
                </a:schemeClr>
              </a:solidFill>
            </a:endParaRPr>
          </a:p>
          <a:p>
            <a:pPr lvl="0" algn="just"/>
            <a:r>
              <a:rPr lang="tr-TR" sz="2000" dirty="0">
                <a:solidFill>
                  <a:schemeClr val="accent6">
                    <a:lumMod val="50000"/>
                  </a:schemeClr>
                </a:solidFill>
              </a:rPr>
              <a:t>Birini cinsel davranışa zorlamıştır</a:t>
            </a:r>
            <a:r>
              <a:rPr lang="tr-TR" sz="2000" dirty="0" smtClean="0">
                <a:solidFill>
                  <a:schemeClr val="accent6">
                    <a:lumMod val="50000"/>
                  </a:schemeClr>
                </a:solidFill>
              </a:rPr>
              <a:t>.</a:t>
            </a:r>
            <a:endParaRPr lang="tr-TR" sz="2000" dirty="0">
              <a:solidFill>
                <a:schemeClr val="accent6">
                  <a:lumMod val="50000"/>
                </a:schemeClr>
              </a:solidFill>
            </a:endParaRPr>
          </a:p>
        </p:txBody>
      </p:sp>
      <p:sp>
        <p:nvSpPr>
          <p:cNvPr id="5" name="Alt Başlık 2"/>
          <p:cNvSpPr txBox="1">
            <a:spLocks/>
          </p:cNvSpPr>
          <p:nvPr/>
        </p:nvSpPr>
        <p:spPr>
          <a:xfrm>
            <a:off x="179513" y="6525344"/>
            <a:ext cx="3600400" cy="302354"/>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9pPr>
          </a:lstStyle>
          <a:p>
            <a:pPr marL="0" indent="0">
              <a:buNone/>
            </a:pPr>
            <a:r>
              <a:rPr lang="tr-TR" sz="1400" b="1" dirty="0" smtClean="0">
                <a:solidFill>
                  <a:schemeClr val="accent6">
                    <a:lumMod val="50000"/>
                  </a:schemeClr>
                </a:solidFill>
              </a:rPr>
              <a:t>ÇANKAYA REHBERLİK VE ARAŞTIRMA MERKEZİ</a:t>
            </a:r>
            <a:endParaRPr lang="tr-TR" sz="1400" b="1" dirty="0">
              <a:solidFill>
                <a:schemeClr val="accent6">
                  <a:lumMod val="50000"/>
                </a:schemeClr>
              </a:solidFill>
            </a:endParaRPr>
          </a:p>
        </p:txBody>
      </p:sp>
    </p:spTree>
    <p:extLst>
      <p:ext uri="{BB962C8B-B14F-4D97-AF65-F5344CB8AC3E}">
        <p14:creationId xmlns:p14="http://schemas.microsoft.com/office/powerpoint/2010/main" val="24928576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11560" y="620688"/>
            <a:ext cx="8075240" cy="5039072"/>
          </a:xfrm>
        </p:spPr>
        <p:txBody>
          <a:bodyPr>
            <a:normAutofit fontScale="70000" lnSpcReduction="20000"/>
          </a:bodyPr>
          <a:lstStyle/>
          <a:p>
            <a:pPr lvl="0" algn="just"/>
            <a:r>
              <a:rPr lang="tr-TR" dirty="0">
                <a:solidFill>
                  <a:schemeClr val="accent6">
                    <a:lumMod val="50000"/>
                  </a:schemeClr>
                </a:solidFill>
              </a:rPr>
              <a:t>Büyük çapta zarar vermek için kasten kundakçılık yapmıştır</a:t>
            </a:r>
            <a:r>
              <a:rPr lang="tr-TR" dirty="0" smtClean="0">
                <a:solidFill>
                  <a:schemeClr val="accent6">
                    <a:lumMod val="50000"/>
                  </a:schemeClr>
                </a:solidFill>
              </a:rPr>
              <a:t>.</a:t>
            </a:r>
          </a:p>
          <a:p>
            <a:pPr lvl="0" algn="just"/>
            <a:endParaRPr lang="tr-TR" dirty="0">
              <a:solidFill>
                <a:schemeClr val="accent6">
                  <a:lumMod val="50000"/>
                </a:schemeClr>
              </a:solidFill>
            </a:endParaRPr>
          </a:p>
          <a:p>
            <a:pPr lvl="0" algn="just"/>
            <a:r>
              <a:rPr lang="tr-TR" dirty="0">
                <a:solidFill>
                  <a:schemeClr val="accent6">
                    <a:lumMod val="50000"/>
                  </a:schemeClr>
                </a:solidFill>
              </a:rPr>
              <a:t>Birinin evine, dairesine ya da arabasına izinsiz girmiştir</a:t>
            </a:r>
            <a:r>
              <a:rPr lang="tr-TR" dirty="0" smtClean="0">
                <a:solidFill>
                  <a:schemeClr val="accent6">
                    <a:lumMod val="50000"/>
                  </a:schemeClr>
                </a:solidFill>
              </a:rPr>
              <a:t>.</a:t>
            </a:r>
          </a:p>
          <a:p>
            <a:pPr lvl="0" algn="just"/>
            <a:endParaRPr lang="tr-TR" dirty="0">
              <a:solidFill>
                <a:schemeClr val="accent6">
                  <a:lumMod val="50000"/>
                </a:schemeClr>
              </a:solidFill>
            </a:endParaRPr>
          </a:p>
          <a:p>
            <a:pPr lvl="0" algn="just"/>
            <a:r>
              <a:rPr lang="tr-TR" dirty="0">
                <a:solidFill>
                  <a:schemeClr val="accent6">
                    <a:lumMod val="50000"/>
                  </a:schemeClr>
                </a:solidFill>
              </a:rPr>
              <a:t>Bir şeyleri ya da birilerinin desteğini kazanmak veya mecburiyetlerden kaçmak için sıklıkla yalan söylemiştir</a:t>
            </a:r>
            <a:r>
              <a:rPr lang="tr-TR" dirty="0" smtClean="0">
                <a:solidFill>
                  <a:schemeClr val="accent6">
                    <a:lumMod val="50000"/>
                  </a:schemeClr>
                </a:solidFill>
              </a:rPr>
              <a:t>.</a:t>
            </a:r>
          </a:p>
          <a:p>
            <a:pPr lvl="0" algn="just"/>
            <a:endParaRPr lang="tr-TR" dirty="0">
              <a:solidFill>
                <a:schemeClr val="accent6">
                  <a:lumMod val="50000"/>
                </a:schemeClr>
              </a:solidFill>
            </a:endParaRPr>
          </a:p>
          <a:p>
            <a:pPr lvl="0" algn="just"/>
            <a:r>
              <a:rPr lang="tr-TR" dirty="0">
                <a:solidFill>
                  <a:schemeClr val="accent6">
                    <a:lumMod val="50000"/>
                  </a:schemeClr>
                </a:solidFill>
              </a:rPr>
              <a:t>Mağdurla yüz yüze gelmeden değerli eşyaları çalmıştır</a:t>
            </a:r>
            <a:r>
              <a:rPr lang="tr-TR" dirty="0" smtClean="0">
                <a:solidFill>
                  <a:schemeClr val="accent6">
                    <a:lumMod val="50000"/>
                  </a:schemeClr>
                </a:solidFill>
              </a:rPr>
              <a:t>.</a:t>
            </a:r>
          </a:p>
          <a:p>
            <a:pPr lvl="0" algn="just"/>
            <a:endParaRPr lang="tr-TR" dirty="0">
              <a:solidFill>
                <a:schemeClr val="accent6">
                  <a:lumMod val="50000"/>
                </a:schemeClr>
              </a:solidFill>
            </a:endParaRPr>
          </a:p>
          <a:p>
            <a:pPr lvl="0" algn="just"/>
            <a:r>
              <a:rPr lang="tr-TR" dirty="0">
                <a:solidFill>
                  <a:schemeClr val="accent6">
                    <a:lumMod val="50000"/>
                  </a:schemeClr>
                </a:solidFill>
              </a:rPr>
              <a:t>13 yaşından itibaren ailesinin yasaklarına rağmen çoğunlukla geceleri dışarda geçirmiştir</a:t>
            </a:r>
            <a:r>
              <a:rPr lang="tr-TR" dirty="0" smtClean="0">
                <a:solidFill>
                  <a:schemeClr val="accent6">
                    <a:lumMod val="50000"/>
                  </a:schemeClr>
                </a:solidFill>
              </a:rPr>
              <a:t>.</a:t>
            </a:r>
          </a:p>
          <a:p>
            <a:pPr lvl="0" algn="just"/>
            <a:endParaRPr lang="tr-TR" dirty="0">
              <a:solidFill>
                <a:schemeClr val="accent6">
                  <a:lumMod val="50000"/>
                </a:schemeClr>
              </a:solidFill>
            </a:endParaRPr>
          </a:p>
          <a:p>
            <a:pPr lvl="0" algn="just"/>
            <a:r>
              <a:rPr lang="tr-TR" dirty="0">
                <a:solidFill>
                  <a:schemeClr val="accent6">
                    <a:lumMod val="50000"/>
                  </a:schemeClr>
                </a:solidFill>
              </a:rPr>
              <a:t>Ailesiyle yaşarken evden en az iki kere birer geceliğine ya da bir kez uzun süreliğine kaçmıştır</a:t>
            </a:r>
            <a:r>
              <a:rPr lang="tr-TR" dirty="0" smtClean="0">
                <a:solidFill>
                  <a:schemeClr val="accent6">
                    <a:lumMod val="50000"/>
                  </a:schemeClr>
                </a:solidFill>
              </a:rPr>
              <a:t>.</a:t>
            </a:r>
          </a:p>
          <a:p>
            <a:pPr lvl="0" algn="just"/>
            <a:endParaRPr lang="tr-TR" dirty="0">
              <a:solidFill>
                <a:schemeClr val="accent6">
                  <a:lumMod val="50000"/>
                </a:schemeClr>
              </a:solidFill>
            </a:endParaRPr>
          </a:p>
          <a:p>
            <a:pPr lvl="0" algn="just"/>
            <a:r>
              <a:rPr lang="tr-TR" dirty="0">
                <a:solidFill>
                  <a:schemeClr val="accent6">
                    <a:lumMod val="50000"/>
                  </a:schemeClr>
                </a:solidFill>
              </a:rPr>
              <a:t>13 yaşına gelmeden sık sık okuldan kaçmaya başlar.</a:t>
            </a:r>
          </a:p>
          <a:p>
            <a:endParaRPr lang="tr-TR" dirty="0"/>
          </a:p>
        </p:txBody>
      </p:sp>
      <p:sp>
        <p:nvSpPr>
          <p:cNvPr id="5" name="Alt Başlık 2"/>
          <p:cNvSpPr txBox="1">
            <a:spLocks/>
          </p:cNvSpPr>
          <p:nvPr/>
        </p:nvSpPr>
        <p:spPr>
          <a:xfrm>
            <a:off x="179513" y="6525344"/>
            <a:ext cx="3600400" cy="302354"/>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9pPr>
          </a:lstStyle>
          <a:p>
            <a:pPr marL="0" indent="0">
              <a:buNone/>
            </a:pPr>
            <a:r>
              <a:rPr lang="tr-TR" sz="1400" b="1" dirty="0" smtClean="0">
                <a:solidFill>
                  <a:schemeClr val="accent6">
                    <a:lumMod val="50000"/>
                  </a:schemeClr>
                </a:solidFill>
              </a:rPr>
              <a:t>ÇANKAYA REHBERLİK VE ARAŞTIRMA MERKEZİ</a:t>
            </a:r>
            <a:endParaRPr lang="tr-TR" sz="1400" b="1" dirty="0">
              <a:solidFill>
                <a:schemeClr val="accent6">
                  <a:lumMod val="50000"/>
                </a:schemeClr>
              </a:solidFill>
            </a:endParaRPr>
          </a:p>
        </p:txBody>
      </p:sp>
    </p:spTree>
    <p:extLst>
      <p:ext uri="{BB962C8B-B14F-4D97-AF65-F5344CB8AC3E}">
        <p14:creationId xmlns:p14="http://schemas.microsoft.com/office/powerpoint/2010/main" val="2278894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55576" y="2204864"/>
            <a:ext cx="7467600" cy="1800200"/>
          </a:xfrm>
        </p:spPr>
        <p:txBody>
          <a:bodyPr>
            <a:normAutofit/>
          </a:bodyPr>
          <a:lstStyle/>
          <a:p>
            <a:pPr algn="just"/>
            <a:r>
              <a:rPr lang="tr-TR" dirty="0" smtClean="0">
                <a:solidFill>
                  <a:schemeClr val="accent6">
                    <a:lumMod val="50000"/>
                  </a:schemeClr>
                </a:solidFill>
              </a:rPr>
              <a:t>Yukarıda belirtilen </a:t>
            </a:r>
            <a:r>
              <a:rPr lang="tr-TR" dirty="0">
                <a:solidFill>
                  <a:schemeClr val="accent6">
                    <a:lumMod val="50000"/>
                  </a:schemeClr>
                </a:solidFill>
              </a:rPr>
              <a:t>kriterlerden üç veya daha fazlasının 12 ay boyunca ya da sadece bir kriterin en  azından 6 ay boyunca sergilenmesi gerekir.</a:t>
            </a:r>
          </a:p>
          <a:p>
            <a:pPr algn="just"/>
            <a:endParaRPr lang="tr-TR" dirty="0">
              <a:solidFill>
                <a:schemeClr val="accent6">
                  <a:lumMod val="50000"/>
                </a:schemeClr>
              </a:solidFill>
            </a:endParaRPr>
          </a:p>
        </p:txBody>
      </p:sp>
      <p:sp>
        <p:nvSpPr>
          <p:cNvPr id="5" name="Alt Başlık 2"/>
          <p:cNvSpPr txBox="1">
            <a:spLocks/>
          </p:cNvSpPr>
          <p:nvPr/>
        </p:nvSpPr>
        <p:spPr>
          <a:xfrm>
            <a:off x="179513" y="6525344"/>
            <a:ext cx="3600400" cy="302354"/>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9pPr>
          </a:lstStyle>
          <a:p>
            <a:pPr marL="0" indent="0">
              <a:buNone/>
            </a:pPr>
            <a:r>
              <a:rPr lang="tr-TR" sz="1400" b="1" dirty="0" smtClean="0">
                <a:solidFill>
                  <a:schemeClr val="accent6">
                    <a:lumMod val="50000"/>
                  </a:schemeClr>
                </a:solidFill>
              </a:rPr>
              <a:t>ÇANKAYA REHBERLİK VE ARAŞTIRMA MERKEZİ</a:t>
            </a:r>
            <a:endParaRPr lang="tr-TR" sz="1400" b="1" dirty="0">
              <a:solidFill>
                <a:schemeClr val="accent6">
                  <a:lumMod val="50000"/>
                </a:schemeClr>
              </a:solidFill>
            </a:endParaRPr>
          </a:p>
        </p:txBody>
      </p:sp>
    </p:spTree>
    <p:extLst>
      <p:ext uri="{BB962C8B-B14F-4D97-AF65-F5344CB8AC3E}">
        <p14:creationId xmlns:p14="http://schemas.microsoft.com/office/powerpoint/2010/main" val="16562130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9552" y="620688"/>
            <a:ext cx="8147248" cy="5255096"/>
          </a:xfrm>
        </p:spPr>
        <p:txBody>
          <a:bodyPr/>
          <a:lstStyle/>
          <a:p>
            <a:pPr marL="0" indent="0" algn="ctr">
              <a:buNone/>
            </a:pPr>
            <a:r>
              <a:rPr lang="tr-TR" b="1" i="1" dirty="0">
                <a:solidFill>
                  <a:schemeClr val="accent6">
                    <a:lumMod val="50000"/>
                  </a:schemeClr>
                </a:solidFill>
              </a:rPr>
              <a:t>Başlangıç yaşı, süreci ve sonucu görmek açısından </a:t>
            </a:r>
            <a:r>
              <a:rPr lang="tr-TR" b="1" i="1" dirty="0" smtClean="0">
                <a:solidFill>
                  <a:schemeClr val="accent6">
                    <a:lumMod val="50000"/>
                  </a:schemeClr>
                </a:solidFill>
              </a:rPr>
              <a:t>önemlidir.</a:t>
            </a:r>
          </a:p>
          <a:p>
            <a:endParaRPr lang="tr-TR" b="1" dirty="0">
              <a:solidFill>
                <a:schemeClr val="accent6">
                  <a:lumMod val="50000"/>
                </a:schemeClr>
              </a:solidFill>
            </a:endParaRPr>
          </a:p>
        </p:txBody>
      </p:sp>
      <p:sp>
        <p:nvSpPr>
          <p:cNvPr id="4" name="İçerik Yer Tutucusu 2"/>
          <p:cNvSpPr txBox="1">
            <a:spLocks/>
          </p:cNvSpPr>
          <p:nvPr/>
        </p:nvSpPr>
        <p:spPr>
          <a:xfrm>
            <a:off x="914400" y="1916832"/>
            <a:ext cx="7772400" cy="432048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9pPr>
          </a:lstStyle>
          <a:p>
            <a:pPr algn="just">
              <a:defRPr/>
            </a:pPr>
            <a:r>
              <a:rPr lang="tr-TR" sz="2000" dirty="0" smtClean="0">
                <a:solidFill>
                  <a:schemeClr val="accent6">
                    <a:lumMod val="50000"/>
                  </a:schemeClr>
                </a:solidFill>
                <a:latin typeface="Calibri" panose="020F0502020204030204" pitchFamily="34" charset="0"/>
              </a:rPr>
              <a:t>Ergenlik başlangıcı türü 10 yaştan sonra ve genellikle buluğ çağının başlangıcıyla birlikte görülür.</a:t>
            </a:r>
          </a:p>
          <a:p>
            <a:pPr algn="just">
              <a:defRPr/>
            </a:pPr>
            <a:r>
              <a:rPr lang="tr-TR" sz="2000" dirty="0" smtClean="0">
                <a:solidFill>
                  <a:schemeClr val="accent6">
                    <a:lumMod val="50000"/>
                  </a:schemeClr>
                </a:solidFill>
                <a:latin typeface="Calibri" panose="020F0502020204030204" pitchFamily="34" charset="0"/>
              </a:rPr>
              <a:t>Erken başlangıç yaşı 8 yaş ve öncesidir.</a:t>
            </a:r>
          </a:p>
          <a:p>
            <a:pPr algn="just">
              <a:defRPr/>
            </a:pPr>
            <a:r>
              <a:rPr lang="tr-TR" sz="2000" dirty="0" smtClean="0">
                <a:solidFill>
                  <a:schemeClr val="accent6">
                    <a:lumMod val="50000"/>
                  </a:schemeClr>
                </a:solidFill>
                <a:latin typeface="Calibri" panose="020F0502020204030204" pitchFamily="34" charset="0"/>
              </a:rPr>
              <a:t>Ergenlik başlangıç türünde 20 yaşından sonra %85’inde </a:t>
            </a:r>
            <a:r>
              <a:rPr lang="tr-TR" sz="2000" dirty="0" err="1" smtClean="0">
                <a:solidFill>
                  <a:schemeClr val="accent6">
                    <a:lumMod val="50000"/>
                  </a:schemeClr>
                </a:solidFill>
                <a:latin typeface="Calibri" panose="020F0502020204030204" pitchFamily="34" charset="0"/>
              </a:rPr>
              <a:t>antisosyal</a:t>
            </a:r>
            <a:r>
              <a:rPr lang="tr-TR" sz="2000" dirty="0" smtClean="0">
                <a:solidFill>
                  <a:schemeClr val="accent6">
                    <a:lumMod val="50000"/>
                  </a:schemeClr>
                </a:solidFill>
                <a:latin typeface="Calibri" panose="020F0502020204030204" pitchFamily="34" charset="0"/>
              </a:rPr>
              <a:t> davranışların yok olduğu görülmektedir.</a:t>
            </a:r>
          </a:p>
          <a:p>
            <a:pPr algn="just">
              <a:defRPr/>
            </a:pPr>
            <a:r>
              <a:rPr lang="tr-TR" sz="2000" dirty="0" smtClean="0">
                <a:solidFill>
                  <a:schemeClr val="accent6">
                    <a:lumMod val="50000"/>
                  </a:schemeClr>
                </a:solidFill>
                <a:latin typeface="Calibri" panose="020F0502020204030204" pitchFamily="34" charset="0"/>
              </a:rPr>
              <a:t>Erken başlangıç yaşayanların %50’sinden fazlasında erişkinlik döneminde;</a:t>
            </a:r>
          </a:p>
          <a:p>
            <a:pPr algn="just">
              <a:buFont typeface="Arial" pitchFamily="34" charset="0"/>
              <a:buChar char="•"/>
              <a:defRPr/>
            </a:pPr>
            <a:r>
              <a:rPr lang="tr-TR" sz="2000" dirty="0" smtClean="0">
                <a:solidFill>
                  <a:schemeClr val="accent6">
                    <a:lumMod val="50000"/>
                  </a:schemeClr>
                </a:solidFill>
                <a:latin typeface="Calibri" panose="020F0502020204030204" pitchFamily="34" charset="0"/>
              </a:rPr>
              <a:t>Uygunsuz ve kötü ilişkiler</a:t>
            </a:r>
          </a:p>
          <a:p>
            <a:pPr algn="just">
              <a:buFont typeface="Arial" pitchFamily="34" charset="0"/>
              <a:buChar char="•"/>
              <a:defRPr/>
            </a:pPr>
            <a:r>
              <a:rPr lang="tr-TR" sz="2000" dirty="0" smtClean="0">
                <a:solidFill>
                  <a:schemeClr val="accent6">
                    <a:lumMod val="50000"/>
                  </a:schemeClr>
                </a:solidFill>
                <a:latin typeface="Calibri" panose="020F0502020204030204" pitchFamily="34" charset="0"/>
              </a:rPr>
              <a:t>Mesleki problemler</a:t>
            </a:r>
          </a:p>
          <a:p>
            <a:pPr algn="just">
              <a:buFont typeface="Arial" pitchFamily="34" charset="0"/>
              <a:buChar char="•"/>
              <a:defRPr/>
            </a:pPr>
            <a:r>
              <a:rPr lang="tr-TR" sz="2000" dirty="0" smtClean="0">
                <a:solidFill>
                  <a:schemeClr val="accent6">
                    <a:lumMod val="50000"/>
                  </a:schemeClr>
                </a:solidFill>
                <a:latin typeface="Calibri" panose="020F0502020204030204" pitchFamily="34" charset="0"/>
              </a:rPr>
              <a:t>Madde bağımlılığı</a:t>
            </a:r>
          </a:p>
          <a:p>
            <a:pPr algn="just">
              <a:buFont typeface="Arial" pitchFamily="34" charset="0"/>
              <a:buChar char="•"/>
              <a:defRPr/>
            </a:pPr>
            <a:r>
              <a:rPr lang="tr-TR" sz="2000" dirty="0" err="1" smtClean="0">
                <a:solidFill>
                  <a:schemeClr val="accent6">
                    <a:lumMod val="50000"/>
                  </a:schemeClr>
                </a:solidFill>
                <a:latin typeface="Calibri" panose="020F0502020204030204" pitchFamily="34" charset="0"/>
              </a:rPr>
              <a:t>Antisosyal</a:t>
            </a:r>
            <a:r>
              <a:rPr lang="tr-TR" sz="2000" dirty="0" smtClean="0">
                <a:solidFill>
                  <a:schemeClr val="accent6">
                    <a:lumMod val="50000"/>
                  </a:schemeClr>
                </a:solidFill>
                <a:latin typeface="Calibri" panose="020F0502020204030204" pitchFamily="34" charset="0"/>
              </a:rPr>
              <a:t> kişilik bozukluğu görülmektedir. </a:t>
            </a:r>
            <a:endParaRPr lang="tr-TR" sz="2000" dirty="0">
              <a:solidFill>
                <a:schemeClr val="accent6">
                  <a:lumMod val="50000"/>
                </a:schemeClr>
              </a:solidFill>
              <a:latin typeface="Calibri" panose="020F0502020204030204" pitchFamily="34" charset="0"/>
            </a:endParaRPr>
          </a:p>
        </p:txBody>
      </p:sp>
      <p:sp>
        <p:nvSpPr>
          <p:cNvPr id="5" name="Alt Başlık 2"/>
          <p:cNvSpPr txBox="1">
            <a:spLocks/>
          </p:cNvSpPr>
          <p:nvPr/>
        </p:nvSpPr>
        <p:spPr>
          <a:xfrm>
            <a:off x="179513" y="6525344"/>
            <a:ext cx="3600400" cy="302354"/>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9pPr>
          </a:lstStyle>
          <a:p>
            <a:pPr marL="0" indent="0">
              <a:buNone/>
            </a:pPr>
            <a:r>
              <a:rPr lang="tr-TR" sz="1400" b="1" dirty="0" smtClean="0">
                <a:solidFill>
                  <a:schemeClr val="accent6">
                    <a:lumMod val="50000"/>
                  </a:schemeClr>
                </a:solidFill>
              </a:rPr>
              <a:t>ÇANKAYA REHBERLİK VE ARAŞTIRMA MERKEZİ</a:t>
            </a:r>
            <a:endParaRPr lang="tr-TR" sz="1400" b="1" dirty="0">
              <a:solidFill>
                <a:schemeClr val="accent6">
                  <a:lumMod val="50000"/>
                </a:schemeClr>
              </a:solidFill>
            </a:endParaRPr>
          </a:p>
        </p:txBody>
      </p:sp>
    </p:spTree>
    <p:extLst>
      <p:ext uri="{BB962C8B-B14F-4D97-AF65-F5344CB8AC3E}">
        <p14:creationId xmlns:p14="http://schemas.microsoft.com/office/powerpoint/2010/main" val="36836263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19200" y="838200"/>
            <a:ext cx="7467600" cy="4967064"/>
          </a:xfrm>
        </p:spPr>
        <p:txBody>
          <a:bodyPr>
            <a:normAutofit/>
          </a:bodyPr>
          <a:lstStyle/>
          <a:p>
            <a:pPr>
              <a:lnSpc>
                <a:spcPct val="90000"/>
              </a:lnSpc>
              <a:defRPr/>
            </a:pPr>
            <a:r>
              <a:rPr lang="tr-TR" altLang="tr-TR" sz="2000" dirty="0" smtClean="0">
                <a:solidFill>
                  <a:schemeClr val="accent6">
                    <a:lumMod val="50000"/>
                  </a:schemeClr>
                </a:solidFill>
              </a:rPr>
              <a:t>DAVRANIM BOZUKLUĞU…</a:t>
            </a:r>
          </a:p>
          <a:p>
            <a:pPr marL="0" indent="0">
              <a:lnSpc>
                <a:spcPct val="90000"/>
              </a:lnSpc>
              <a:buNone/>
              <a:defRPr/>
            </a:pPr>
            <a:endParaRPr lang="tr-TR" altLang="tr-TR" sz="2000" dirty="0" smtClean="0">
              <a:solidFill>
                <a:schemeClr val="accent6">
                  <a:lumMod val="50000"/>
                </a:schemeClr>
              </a:solidFill>
            </a:endParaRPr>
          </a:p>
          <a:p>
            <a:pPr>
              <a:lnSpc>
                <a:spcPct val="90000"/>
              </a:lnSpc>
              <a:defRPr/>
            </a:pPr>
            <a:r>
              <a:rPr lang="tr-TR" altLang="tr-TR" sz="2000" dirty="0" smtClean="0">
                <a:solidFill>
                  <a:schemeClr val="accent6">
                    <a:lumMod val="50000"/>
                  </a:schemeClr>
                </a:solidFill>
              </a:rPr>
              <a:t>Erkekler</a:t>
            </a:r>
            <a:r>
              <a:rPr lang="en-US" altLang="tr-TR" sz="2000" dirty="0">
                <a:solidFill>
                  <a:schemeClr val="accent6">
                    <a:lumMod val="50000"/>
                  </a:schemeClr>
                </a:solidFill>
              </a:rPr>
              <a:t>:</a:t>
            </a:r>
          </a:p>
          <a:p>
            <a:pPr lvl="1">
              <a:lnSpc>
                <a:spcPct val="90000"/>
              </a:lnSpc>
              <a:defRPr/>
            </a:pPr>
            <a:r>
              <a:rPr lang="tr-TR" altLang="tr-TR" sz="2000" dirty="0">
                <a:solidFill>
                  <a:schemeClr val="accent6">
                    <a:lumMod val="50000"/>
                  </a:schemeClr>
                </a:solidFill>
              </a:rPr>
              <a:t>Kavga</a:t>
            </a:r>
            <a:endParaRPr lang="en-US" altLang="tr-TR" sz="2000" dirty="0">
              <a:solidFill>
                <a:schemeClr val="accent6">
                  <a:lumMod val="50000"/>
                </a:schemeClr>
              </a:solidFill>
            </a:endParaRPr>
          </a:p>
          <a:p>
            <a:pPr lvl="1">
              <a:lnSpc>
                <a:spcPct val="90000"/>
              </a:lnSpc>
              <a:defRPr/>
            </a:pPr>
            <a:r>
              <a:rPr lang="tr-TR" altLang="tr-TR" sz="2000" dirty="0">
                <a:solidFill>
                  <a:schemeClr val="accent6">
                    <a:lumMod val="50000"/>
                  </a:schemeClr>
                </a:solidFill>
              </a:rPr>
              <a:t>Çalma</a:t>
            </a:r>
            <a:endParaRPr lang="en-US" altLang="tr-TR" sz="2000" dirty="0">
              <a:solidFill>
                <a:schemeClr val="accent6">
                  <a:lumMod val="50000"/>
                </a:schemeClr>
              </a:solidFill>
            </a:endParaRPr>
          </a:p>
          <a:p>
            <a:pPr lvl="1">
              <a:lnSpc>
                <a:spcPct val="90000"/>
              </a:lnSpc>
              <a:defRPr/>
            </a:pPr>
            <a:r>
              <a:rPr lang="tr-TR" altLang="tr-TR" sz="2000" dirty="0">
                <a:solidFill>
                  <a:schemeClr val="accent6">
                    <a:lumMod val="50000"/>
                  </a:schemeClr>
                </a:solidFill>
              </a:rPr>
              <a:t>Mala zarar verme</a:t>
            </a:r>
            <a:endParaRPr lang="en-US" altLang="tr-TR" sz="2000" dirty="0">
              <a:solidFill>
                <a:schemeClr val="accent6">
                  <a:lumMod val="50000"/>
                </a:schemeClr>
              </a:solidFill>
            </a:endParaRPr>
          </a:p>
          <a:p>
            <a:pPr lvl="2">
              <a:lnSpc>
                <a:spcPct val="90000"/>
              </a:lnSpc>
              <a:defRPr/>
            </a:pPr>
            <a:r>
              <a:rPr lang="tr-TR" altLang="tr-TR" sz="2000" dirty="0">
                <a:solidFill>
                  <a:schemeClr val="accent6">
                    <a:lumMod val="50000"/>
                  </a:schemeClr>
                </a:solidFill>
              </a:rPr>
              <a:t>Saldırganlık çok</a:t>
            </a:r>
          </a:p>
          <a:p>
            <a:pPr marL="914400" lvl="2" indent="0">
              <a:lnSpc>
                <a:spcPct val="90000"/>
              </a:lnSpc>
              <a:buFont typeface="Wingdings" pitchFamily="2" charset="2"/>
              <a:buNone/>
              <a:defRPr/>
            </a:pPr>
            <a:endParaRPr lang="en-US" altLang="tr-TR" sz="2000" dirty="0">
              <a:solidFill>
                <a:schemeClr val="accent6">
                  <a:lumMod val="50000"/>
                </a:schemeClr>
              </a:solidFill>
            </a:endParaRPr>
          </a:p>
          <a:p>
            <a:pPr>
              <a:lnSpc>
                <a:spcPct val="90000"/>
              </a:lnSpc>
              <a:defRPr/>
            </a:pPr>
            <a:r>
              <a:rPr lang="tr-TR" altLang="tr-TR" sz="2000" dirty="0">
                <a:solidFill>
                  <a:schemeClr val="accent6">
                    <a:lumMod val="50000"/>
                  </a:schemeClr>
                </a:solidFill>
              </a:rPr>
              <a:t>Kızlar</a:t>
            </a:r>
            <a:r>
              <a:rPr lang="en-US" altLang="tr-TR" sz="2000" dirty="0">
                <a:solidFill>
                  <a:schemeClr val="accent6">
                    <a:lumMod val="50000"/>
                  </a:schemeClr>
                </a:solidFill>
              </a:rPr>
              <a:t>:</a:t>
            </a:r>
          </a:p>
          <a:p>
            <a:pPr lvl="1">
              <a:lnSpc>
                <a:spcPct val="90000"/>
              </a:lnSpc>
              <a:defRPr/>
            </a:pPr>
            <a:r>
              <a:rPr lang="tr-TR" altLang="tr-TR" sz="2000" dirty="0">
                <a:solidFill>
                  <a:schemeClr val="accent6">
                    <a:lumMod val="50000"/>
                  </a:schemeClr>
                </a:solidFill>
              </a:rPr>
              <a:t>Yalan söyleme</a:t>
            </a:r>
            <a:endParaRPr lang="en-US" altLang="tr-TR" sz="2000" dirty="0">
              <a:solidFill>
                <a:schemeClr val="accent6">
                  <a:lumMod val="50000"/>
                </a:schemeClr>
              </a:solidFill>
            </a:endParaRPr>
          </a:p>
          <a:p>
            <a:pPr lvl="1">
              <a:lnSpc>
                <a:spcPct val="90000"/>
              </a:lnSpc>
              <a:defRPr/>
            </a:pPr>
            <a:r>
              <a:rPr lang="tr-TR" altLang="tr-TR" sz="2000" dirty="0">
                <a:solidFill>
                  <a:schemeClr val="accent6">
                    <a:lumMod val="50000"/>
                  </a:schemeClr>
                </a:solidFill>
              </a:rPr>
              <a:t>Okuldan kaçma</a:t>
            </a:r>
            <a:endParaRPr lang="en-US" altLang="tr-TR" sz="2000" dirty="0">
              <a:solidFill>
                <a:schemeClr val="accent6">
                  <a:lumMod val="50000"/>
                </a:schemeClr>
              </a:solidFill>
            </a:endParaRPr>
          </a:p>
          <a:p>
            <a:pPr lvl="1">
              <a:lnSpc>
                <a:spcPct val="90000"/>
              </a:lnSpc>
              <a:defRPr/>
            </a:pPr>
            <a:r>
              <a:rPr lang="tr-TR" altLang="tr-TR" sz="2000" dirty="0">
                <a:solidFill>
                  <a:schemeClr val="accent6">
                    <a:lumMod val="50000"/>
                  </a:schemeClr>
                </a:solidFill>
              </a:rPr>
              <a:t>Evden kaçma</a:t>
            </a:r>
            <a:endParaRPr lang="en-US" altLang="tr-TR" sz="2000" dirty="0">
              <a:solidFill>
                <a:schemeClr val="accent6">
                  <a:lumMod val="50000"/>
                </a:schemeClr>
              </a:solidFill>
            </a:endParaRPr>
          </a:p>
          <a:p>
            <a:pPr lvl="1">
              <a:lnSpc>
                <a:spcPct val="90000"/>
              </a:lnSpc>
              <a:defRPr/>
            </a:pPr>
            <a:r>
              <a:rPr lang="tr-TR" altLang="tr-TR" sz="2000" dirty="0">
                <a:solidFill>
                  <a:schemeClr val="accent6">
                    <a:lumMod val="50000"/>
                  </a:schemeClr>
                </a:solidFill>
              </a:rPr>
              <a:t>Madde kullanımı</a:t>
            </a:r>
            <a:endParaRPr lang="en-US" altLang="tr-TR" sz="2000" dirty="0">
              <a:solidFill>
                <a:schemeClr val="accent6">
                  <a:lumMod val="50000"/>
                </a:schemeClr>
              </a:solidFill>
            </a:endParaRPr>
          </a:p>
          <a:p>
            <a:pPr lvl="2">
              <a:lnSpc>
                <a:spcPct val="90000"/>
              </a:lnSpc>
              <a:defRPr/>
            </a:pPr>
            <a:r>
              <a:rPr lang="tr-TR" altLang="tr-TR" sz="2000" dirty="0">
                <a:solidFill>
                  <a:schemeClr val="accent6">
                    <a:lumMod val="50000"/>
                  </a:schemeClr>
                </a:solidFill>
              </a:rPr>
              <a:t>Saldırganlık az</a:t>
            </a:r>
            <a:endParaRPr lang="en-US" altLang="tr-TR" sz="2000" dirty="0">
              <a:solidFill>
                <a:schemeClr val="accent6">
                  <a:lumMod val="50000"/>
                </a:schemeClr>
              </a:solidFill>
            </a:endParaRPr>
          </a:p>
          <a:p>
            <a:endParaRPr lang="tr-TR" sz="2000" dirty="0">
              <a:solidFill>
                <a:schemeClr val="accent6">
                  <a:lumMod val="50000"/>
                </a:schemeClr>
              </a:solidFill>
            </a:endParaRPr>
          </a:p>
        </p:txBody>
      </p:sp>
      <p:sp>
        <p:nvSpPr>
          <p:cNvPr id="4" name="Alt Başlık 2"/>
          <p:cNvSpPr txBox="1">
            <a:spLocks/>
          </p:cNvSpPr>
          <p:nvPr/>
        </p:nvSpPr>
        <p:spPr>
          <a:xfrm>
            <a:off x="179513" y="6525344"/>
            <a:ext cx="3600400" cy="302354"/>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9pPr>
          </a:lstStyle>
          <a:p>
            <a:pPr marL="0" indent="0">
              <a:buNone/>
            </a:pPr>
            <a:r>
              <a:rPr lang="tr-TR" sz="1400" b="1" dirty="0" smtClean="0">
                <a:solidFill>
                  <a:schemeClr val="accent6">
                    <a:lumMod val="50000"/>
                  </a:schemeClr>
                </a:solidFill>
              </a:rPr>
              <a:t>ÇANKAYA REHBERLİK VE ARAŞTIRMA MERKEZİ</a:t>
            </a:r>
            <a:endParaRPr lang="tr-TR" sz="1400" b="1" dirty="0">
              <a:solidFill>
                <a:schemeClr val="accent6">
                  <a:lumMod val="50000"/>
                </a:schemeClr>
              </a:solidFill>
            </a:endParaRPr>
          </a:p>
        </p:txBody>
      </p:sp>
    </p:spTree>
    <p:extLst>
      <p:ext uri="{BB962C8B-B14F-4D97-AF65-F5344CB8AC3E}">
        <p14:creationId xmlns:p14="http://schemas.microsoft.com/office/powerpoint/2010/main" val="28980279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971600" y="2492896"/>
            <a:ext cx="7467600" cy="862608"/>
          </a:xfrm>
        </p:spPr>
        <p:txBody>
          <a:bodyPr>
            <a:normAutofit/>
          </a:bodyPr>
          <a:lstStyle/>
          <a:p>
            <a:pPr marL="0" indent="0" algn="ctr">
              <a:buNone/>
            </a:pPr>
            <a:r>
              <a:rPr lang="tr-TR" sz="4000" b="1" dirty="0" smtClean="0">
                <a:solidFill>
                  <a:schemeClr val="accent6">
                    <a:lumMod val="50000"/>
                  </a:schemeClr>
                </a:solidFill>
              </a:rPr>
              <a:t>RİSK ETKENLERİ</a:t>
            </a:r>
          </a:p>
        </p:txBody>
      </p:sp>
      <p:sp>
        <p:nvSpPr>
          <p:cNvPr id="4" name="Alt Başlık 2"/>
          <p:cNvSpPr txBox="1">
            <a:spLocks/>
          </p:cNvSpPr>
          <p:nvPr/>
        </p:nvSpPr>
        <p:spPr>
          <a:xfrm>
            <a:off x="179513" y="6525344"/>
            <a:ext cx="3600400" cy="302354"/>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9pPr>
          </a:lstStyle>
          <a:p>
            <a:pPr marL="0" indent="0">
              <a:buNone/>
            </a:pPr>
            <a:r>
              <a:rPr lang="tr-TR" sz="1400" b="1" dirty="0" smtClean="0">
                <a:solidFill>
                  <a:schemeClr val="accent6">
                    <a:lumMod val="50000"/>
                  </a:schemeClr>
                </a:solidFill>
              </a:rPr>
              <a:t>ÇANKAYA REHBERLİK VE ARAŞTIRMA MERKEZİ</a:t>
            </a:r>
            <a:endParaRPr lang="tr-TR" sz="1400" b="1" dirty="0">
              <a:solidFill>
                <a:schemeClr val="accent6">
                  <a:lumMod val="50000"/>
                </a:schemeClr>
              </a:solidFill>
            </a:endParaRPr>
          </a:p>
        </p:txBody>
      </p:sp>
    </p:spTree>
    <p:extLst>
      <p:ext uri="{BB962C8B-B14F-4D97-AF65-F5344CB8AC3E}">
        <p14:creationId xmlns:p14="http://schemas.microsoft.com/office/powerpoint/2010/main" val="16838897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rmal">
  <a:themeElements>
    <a:clrScheme name="Thermal">
      <a:dk1>
        <a:srgbClr val="4D5B6B"/>
      </a:dk1>
      <a:lt1>
        <a:srgbClr val="FFFFFF"/>
      </a:lt1>
      <a:dk2>
        <a:srgbClr val="675D59"/>
      </a:dk2>
      <a:lt2>
        <a:srgbClr val="E8DED8"/>
      </a:lt2>
      <a:accent1>
        <a:srgbClr val="FF7605"/>
      </a:accent1>
      <a:accent2>
        <a:srgbClr val="7F7F7F"/>
      </a:accent2>
      <a:accent3>
        <a:srgbClr val="7F5185"/>
      </a:accent3>
      <a:accent4>
        <a:srgbClr val="89AAD3"/>
      </a:accent4>
      <a:accent5>
        <a:srgbClr val="8F5B4B"/>
      </a:accent5>
      <a:accent6>
        <a:srgbClr val="C84340"/>
      </a:accent6>
      <a:hlink>
        <a:srgbClr val="89AAD3"/>
      </a:hlink>
      <a:folHlink>
        <a:srgbClr val="795185"/>
      </a:folHlink>
    </a:clrScheme>
    <a:fontScheme name="Thermal">
      <a:maj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erma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3175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63500" dist="38100" dir="8100000" rotWithShape="0">
              <a:srgbClr val="000000">
                <a:alpha val="45000"/>
              </a:srgbClr>
            </a:outerShdw>
          </a:effectLst>
        </a:effectStyle>
        <a:effectStyle>
          <a:effectLst>
            <a:outerShdw blurRad="101600" dist="63500" dir="8100000" rotWithShape="0">
              <a:srgbClr val="000000">
                <a:alpha val="40000"/>
              </a:srgbClr>
            </a:outerShdw>
          </a:effectLst>
          <a:scene3d>
            <a:camera prst="orthographicFront">
              <a:rot lat="0" lon="0" rev="0"/>
            </a:camera>
            <a:lightRig rig="threePt" dir="t">
              <a:rot lat="0" lon="0" rev="3000000"/>
            </a:lightRig>
          </a:scene3d>
          <a:sp3d>
            <a:bevelT h="19050"/>
          </a:sp3d>
        </a:effectStyle>
      </a:effectStyleLst>
      <a:bgFillStyleLst>
        <a:solidFill>
          <a:schemeClr val="phClr"/>
        </a:solidFill>
        <a:gradFill rotWithShape="1">
          <a:gsLst>
            <a:gs pos="0">
              <a:schemeClr val="phClr">
                <a:tint val="100000"/>
                <a:lumMod val="125000"/>
              </a:schemeClr>
            </a:gs>
            <a:gs pos="55000">
              <a:schemeClr val="phClr">
                <a:shade val="100000"/>
                <a:satMod val="100000"/>
                <a:lumMod val="100000"/>
              </a:schemeClr>
            </a:gs>
            <a:gs pos="100000">
              <a:schemeClr val="phClr">
                <a:shade val="90000"/>
                <a:satMod val="300000"/>
                <a:lumMod val="95000"/>
              </a:schemeClr>
            </a:gs>
          </a:gsLst>
          <a:lin ang="5400000" scaled="0"/>
        </a:gradFill>
        <a:blipFill>
          <a:blip xmlns:r="http://schemas.openxmlformats.org/officeDocument/2006/relationships" r:embed="rId1">
            <a:duotone>
              <a:schemeClr val="phClr">
                <a:shade val="80000"/>
              </a:schemeClr>
              <a:schemeClr val="phClr">
                <a:tint val="98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Sıcaklık</Template>
  <TotalTime>273</TotalTime>
  <Words>1095</Words>
  <Application>Microsoft Office PowerPoint</Application>
  <PresentationFormat>Ekran Gösterisi (4:3)</PresentationFormat>
  <Paragraphs>189</Paragraphs>
  <Slides>21</Slides>
  <Notes>0</Notes>
  <HiddenSlides>0</HiddenSlides>
  <MMClips>0</MMClips>
  <ScaleCrop>false</ScaleCrop>
  <HeadingPairs>
    <vt:vector size="4" baseType="variant">
      <vt:variant>
        <vt:lpstr>Tema</vt:lpstr>
      </vt:variant>
      <vt:variant>
        <vt:i4>1</vt:i4>
      </vt:variant>
      <vt:variant>
        <vt:lpstr>Slayt Başlıkları</vt:lpstr>
      </vt:variant>
      <vt:variant>
        <vt:i4>21</vt:i4>
      </vt:variant>
    </vt:vector>
  </HeadingPairs>
  <TitlesOfParts>
    <vt:vector size="22" baseType="lpstr">
      <vt:lpstr>Thermal</vt:lpstr>
      <vt:lpstr>DAVRANIM BOZUKLUĞU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DAVRANIM BOZUKLUĞU</dc:title>
  <dc:creator>MEB</dc:creator>
  <cp:lastModifiedBy>MEB</cp:lastModifiedBy>
  <cp:revision>27</cp:revision>
  <dcterms:created xsi:type="dcterms:W3CDTF">2014-05-16T12:16:49Z</dcterms:created>
  <dcterms:modified xsi:type="dcterms:W3CDTF">2014-11-06T12:21:54Z</dcterms:modified>
</cp:coreProperties>
</file>